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68" r:id="rId5"/>
    <p:sldId id="259" r:id="rId6"/>
    <p:sldId id="260" r:id="rId7"/>
    <p:sldId id="261" r:id="rId8"/>
    <p:sldId id="262" r:id="rId9"/>
    <p:sldId id="263" r:id="rId10"/>
    <p:sldId id="269" r:id="rId11"/>
    <p:sldId id="264" r:id="rId12"/>
    <p:sldId id="266" r:id="rId13"/>
    <p:sldId id="265" r:id="rId14"/>
    <p:sldId id="270" r:id="rId15"/>
  </p:sldIdLst>
  <p:sldSz cx="9144000" cy="6858000" type="screen4x3"/>
  <p:notesSz cx="6858000" cy="96647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Sheet1!$A$1:$A$4</c:f>
              <c:strCache>
                <c:ptCount val="4"/>
                <c:pt idx="0">
                  <c:v>Deaths During Vietnam War</c:v>
                </c:pt>
                <c:pt idx="1">
                  <c:v>American</c:v>
                </c:pt>
                <c:pt idx="2">
                  <c:v>S.Veitnam</c:v>
                </c:pt>
                <c:pt idx="3">
                  <c:v>N.Vietnam</c:v>
                </c:pt>
              </c:strCache>
            </c:strRef>
          </c:cat>
          <c:val>
            <c:numRef>
              <c:f>Sheet1!$B$1:$B$4</c:f>
              <c:numCache>
                <c:formatCode>General</c:formatCode>
                <c:ptCount val="4"/>
                <c:pt idx="1">
                  <c:v>50000</c:v>
                </c:pt>
                <c:pt idx="2">
                  <c:v>400000</c:v>
                </c:pt>
                <c:pt idx="3">
                  <c:v>900000</c:v>
                </c:pt>
              </c:numCache>
            </c:numRef>
          </c:val>
          <c:extLst>
            <c:ext xmlns:c16="http://schemas.microsoft.com/office/drawing/2014/chart" uri="{C3380CC4-5D6E-409C-BE32-E72D297353CC}">
              <c16:uniqueId val="{00000000-DD47-4371-A7A5-DFB6B57859BE}"/>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egendEntry>
        <c:idx val="3"/>
        <c:txPr>
          <a:bodyPr/>
          <a:lstStyle/>
          <a:p>
            <a:pPr>
              <a:defRPr sz="1600"/>
            </a:pPr>
            <a:endParaRPr lang="en-US"/>
          </a:p>
        </c:txPr>
      </c:legendEntry>
      <c:layout>
        <c:manualLayout>
          <c:xMode val="edge"/>
          <c:yMode val="edge"/>
          <c:x val="0.70841307011990551"/>
          <c:y val="0.28333053370288463"/>
          <c:w val="0.28011747610605725"/>
          <c:h val="0.54889367936765676"/>
        </c:manualLayout>
      </c:layout>
      <c:overlay val="0"/>
    </c:legend>
    <c:plotVisOnly val="1"/>
    <c:dispBlanksAs val="gap"/>
    <c:showDLblsOverMax val="0"/>
  </c:chart>
  <c:spPr>
    <a:solidFill>
      <a:schemeClr val="accent1"/>
    </a:solidFill>
    <a:ln w="38100" cap="flat" cmpd="sng" algn="ctr">
      <a:solidFill>
        <a:schemeClr val="lt1"/>
      </a:solidFill>
      <a:prstDash val="solid"/>
    </a:ln>
    <a:effectLst>
      <a:outerShdw blurRad="40000" dist="20000" dir="5400000" rotWithShape="0">
        <a:srgbClr val="000000">
          <a:alpha val="38000"/>
        </a:srgbClr>
      </a:outerShdw>
    </a:effectLst>
  </c:spPr>
  <c:txPr>
    <a:bodyPr/>
    <a:lstStyle/>
    <a:p>
      <a:pPr>
        <a:defRPr>
          <a:solidFill>
            <a:schemeClr val="lt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3DFB70-004F-5994-87DF-4669CE230AC1}"/>
              </a:ext>
            </a:extLst>
          </p:cNvPr>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84715BB-40AF-D1CE-C72F-BDADC6FB9E49}"/>
              </a:ext>
            </a:extLst>
          </p:cNvPr>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atin typeface="Arial" charset="0"/>
              </a:defRPr>
            </a:lvl1pPr>
          </a:lstStyle>
          <a:p>
            <a:pPr>
              <a:defRPr/>
            </a:pPr>
            <a:fld id="{7181719C-0A85-4D34-86A1-333CEACB160E}" type="datetimeFigureOut">
              <a:rPr lang="en-US"/>
              <a:pPr>
                <a:defRPr/>
              </a:pPr>
              <a:t>6/6/2023</a:t>
            </a:fld>
            <a:endParaRPr lang="en-US"/>
          </a:p>
        </p:txBody>
      </p:sp>
      <p:sp>
        <p:nvSpPr>
          <p:cNvPr id="4" name="Slide Image Placeholder 3">
            <a:extLst>
              <a:ext uri="{FF2B5EF4-FFF2-40B4-BE49-F238E27FC236}">
                <a16:creationId xmlns:a16="http://schemas.microsoft.com/office/drawing/2014/main" id="{2FD934A7-5D18-437C-3886-08392FC490C7}"/>
              </a:ext>
            </a:extLst>
          </p:cNvPr>
          <p:cNvSpPr>
            <a:spLocks noGrp="1" noRot="1" noChangeAspect="1"/>
          </p:cNvSpPr>
          <p:nvPr>
            <p:ph type="sldImg" idx="2"/>
          </p:nvPr>
        </p:nvSpPr>
        <p:spPr>
          <a:xfrm>
            <a:off x="1012825" y="725488"/>
            <a:ext cx="4832350" cy="36242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52AB1A-1767-4E0E-6D52-B808671D04EF}"/>
              </a:ext>
            </a:extLst>
          </p:cNvPr>
          <p:cNvSpPr>
            <a:spLocks noGrp="1"/>
          </p:cNvSpPr>
          <p:nvPr>
            <p:ph type="body" sz="quarter" idx="3"/>
          </p:nvPr>
        </p:nvSpPr>
        <p:spPr>
          <a:xfrm>
            <a:off x="685800" y="4591050"/>
            <a:ext cx="5486400" cy="43481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787A944-7717-4DBB-5CA9-BEC75D4C5731}"/>
              </a:ext>
            </a:extLst>
          </p:cNvPr>
          <p:cNvSpPr>
            <a:spLocks noGrp="1"/>
          </p:cNvSpPr>
          <p:nvPr>
            <p:ph type="ftr" sz="quarter" idx="4"/>
          </p:nvPr>
        </p:nvSpPr>
        <p:spPr>
          <a:xfrm>
            <a:off x="0" y="9180513"/>
            <a:ext cx="2971800" cy="4826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0E15FDA-A434-9EFF-441A-35C6C0E43A55}"/>
              </a:ext>
            </a:extLst>
          </p:cNvPr>
          <p:cNvSpPr>
            <a:spLocks noGrp="1"/>
          </p:cNvSpPr>
          <p:nvPr>
            <p:ph type="sldNum" sz="quarter" idx="5"/>
          </p:nvPr>
        </p:nvSpPr>
        <p:spPr>
          <a:xfrm>
            <a:off x="3884613" y="9180513"/>
            <a:ext cx="2971800" cy="4826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0A0F7D-F04C-49B6-8E7D-605EE574486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F1CA00-3126-8457-9EBA-D4205119E14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94E6B45-6928-00C8-285B-79BD6A6EADA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75D728E-9D63-C66F-D02C-3C892EC4C2A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F8CE6C2D-79D6-BD8D-8377-0486ECBF31E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4A0BA62-0269-7BD2-1E77-0FFBBC5128A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82D05F2F-CA09-B881-883B-50F74FBD8763}"/>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4FA4650-8993-A4EE-8C66-32436390201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EDA5ECC1-151F-19FB-17CD-FA3B0EFC193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B942D35-8E5E-DCB7-1191-0E1BD434321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317672FB-B7E8-A85B-2805-92CA80862F97}"/>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0565319-760E-7486-FC6C-70930F0466E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C76FA9CC-9DB8-9255-090A-C17014840E87}"/>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D77CDC5-E0AA-3280-E32F-F66B4E5ECD1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396C742B-F6CE-E418-2C04-A6BA5730094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B05D30-C6D3-3960-8B94-8942A564C53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B98C9E55-E208-0AE9-261C-492AA9DE46B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FA851EC-7658-5225-321F-4322114AFC7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2F6D28F5-8281-4157-316A-9C1960310AD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5A7E8DD-CD8E-527C-C82E-EDBC7C736F1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DC1A74A9-5051-6020-43E6-7F2AE89E036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46D581D-51EA-FB81-8D37-6083621CAE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F46479D-5EF6-0F00-68F4-82157D522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83BAAE6C-4C2C-1BCD-75DA-D543338B16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F7D041-531D-4B6C-96A1-A60EB369548A}"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2822DCD-F48C-447A-7CA8-E84F53D0F361}"/>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76434C07-CF6C-EDEF-1500-872E26BD1DB2}"/>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889B32-6259-8191-A283-7107D2A3C84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4F994842-720B-A891-608C-AA2FF65371C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B6240F9-5B9E-CCE0-06DD-C76DDD88F98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ECF24965-3AFE-7F36-537F-98B2DCB8E2B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4DED811-64AD-E40C-8C17-7024074CFCF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7A10040-1293-EB48-6C44-7F5B5415262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F7F4BE4-845E-F4F3-4BF1-27563AEC23D1}"/>
              </a:ext>
            </a:extLst>
          </p:cNvPr>
          <p:cNvSpPr>
            <a:spLocks noGrp="1" noChangeArrowheads="1"/>
          </p:cNvSpPr>
          <p:nvPr>
            <p:ph type="sldNum" sz="quarter" idx="12"/>
          </p:nvPr>
        </p:nvSpPr>
        <p:spPr>
          <a:ln/>
        </p:spPr>
        <p:txBody>
          <a:bodyPr/>
          <a:lstStyle>
            <a:lvl1pPr>
              <a:defRPr/>
            </a:lvl1pPr>
          </a:lstStyle>
          <a:p>
            <a:fld id="{38B31311-640F-48AE-9624-B4A209B764AF}" type="slidenum">
              <a:rPr lang="en-GB" altLang="en-US"/>
              <a:pPr/>
              <a:t>‹#›</a:t>
            </a:fld>
            <a:endParaRPr lang="en-GB" altLang="en-US"/>
          </a:p>
        </p:txBody>
      </p:sp>
    </p:spTree>
    <p:extLst>
      <p:ext uri="{BB962C8B-B14F-4D97-AF65-F5344CB8AC3E}">
        <p14:creationId xmlns:p14="http://schemas.microsoft.com/office/powerpoint/2010/main" val="136752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625043-05F4-1CE5-6D31-ADFA21A42F0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A3C3713-1077-F601-FA63-2F87D78B768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7FD3803-0DF7-A6EE-B284-8C416A4C7308}"/>
              </a:ext>
            </a:extLst>
          </p:cNvPr>
          <p:cNvSpPr>
            <a:spLocks noGrp="1" noChangeArrowheads="1"/>
          </p:cNvSpPr>
          <p:nvPr>
            <p:ph type="sldNum" sz="quarter" idx="12"/>
          </p:nvPr>
        </p:nvSpPr>
        <p:spPr>
          <a:ln/>
        </p:spPr>
        <p:txBody>
          <a:bodyPr/>
          <a:lstStyle>
            <a:lvl1pPr>
              <a:defRPr/>
            </a:lvl1pPr>
          </a:lstStyle>
          <a:p>
            <a:fld id="{AED4FA59-B363-4434-8834-0FC1FBFBEE9C}" type="slidenum">
              <a:rPr lang="en-GB" altLang="en-US"/>
              <a:pPr/>
              <a:t>‹#›</a:t>
            </a:fld>
            <a:endParaRPr lang="en-GB" altLang="en-US"/>
          </a:p>
        </p:txBody>
      </p:sp>
    </p:spTree>
    <p:extLst>
      <p:ext uri="{BB962C8B-B14F-4D97-AF65-F5344CB8AC3E}">
        <p14:creationId xmlns:p14="http://schemas.microsoft.com/office/powerpoint/2010/main" val="139714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0FE315-3CC3-EB8E-FC65-C46EBA1F006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0A317F3-BB30-C4D2-5D4F-7113DA02A5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C544B91-10EC-DBE4-86BC-FFA86079314B}"/>
              </a:ext>
            </a:extLst>
          </p:cNvPr>
          <p:cNvSpPr>
            <a:spLocks noGrp="1" noChangeArrowheads="1"/>
          </p:cNvSpPr>
          <p:nvPr>
            <p:ph type="sldNum" sz="quarter" idx="12"/>
          </p:nvPr>
        </p:nvSpPr>
        <p:spPr>
          <a:ln/>
        </p:spPr>
        <p:txBody>
          <a:bodyPr/>
          <a:lstStyle>
            <a:lvl1pPr>
              <a:defRPr/>
            </a:lvl1pPr>
          </a:lstStyle>
          <a:p>
            <a:fld id="{DF9B061F-A95C-4D01-B342-169AA27A5DF2}" type="slidenum">
              <a:rPr lang="en-GB" altLang="en-US"/>
              <a:pPr/>
              <a:t>‹#›</a:t>
            </a:fld>
            <a:endParaRPr lang="en-GB" altLang="en-US"/>
          </a:p>
        </p:txBody>
      </p:sp>
    </p:spTree>
    <p:extLst>
      <p:ext uri="{BB962C8B-B14F-4D97-AF65-F5344CB8AC3E}">
        <p14:creationId xmlns:p14="http://schemas.microsoft.com/office/powerpoint/2010/main" val="351958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3F0B26-645A-57AC-ECA9-AB169366EA6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F2D611B-BB7E-0A5A-9643-359AF7C1C32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DA2D3BC-B156-F46D-3C70-DD42779B8A70}"/>
              </a:ext>
            </a:extLst>
          </p:cNvPr>
          <p:cNvSpPr>
            <a:spLocks noGrp="1" noChangeArrowheads="1"/>
          </p:cNvSpPr>
          <p:nvPr>
            <p:ph type="sldNum" sz="quarter" idx="12"/>
          </p:nvPr>
        </p:nvSpPr>
        <p:spPr>
          <a:ln/>
        </p:spPr>
        <p:txBody>
          <a:bodyPr/>
          <a:lstStyle>
            <a:lvl1pPr>
              <a:defRPr/>
            </a:lvl1pPr>
          </a:lstStyle>
          <a:p>
            <a:fld id="{B29BCF84-B41E-47C5-9EB3-4773A4A5CB83}" type="slidenum">
              <a:rPr lang="en-GB" altLang="en-US"/>
              <a:pPr/>
              <a:t>‹#›</a:t>
            </a:fld>
            <a:endParaRPr lang="en-GB" altLang="en-US"/>
          </a:p>
        </p:txBody>
      </p:sp>
    </p:spTree>
    <p:extLst>
      <p:ext uri="{BB962C8B-B14F-4D97-AF65-F5344CB8AC3E}">
        <p14:creationId xmlns:p14="http://schemas.microsoft.com/office/powerpoint/2010/main" val="181183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7132069-65D1-BF78-12AC-D5CF6C11671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9B2E479-50BB-C632-1680-C844398706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FCAA285-3AC9-79AB-FAA7-E93FCF776DFD}"/>
              </a:ext>
            </a:extLst>
          </p:cNvPr>
          <p:cNvSpPr>
            <a:spLocks noGrp="1" noChangeArrowheads="1"/>
          </p:cNvSpPr>
          <p:nvPr>
            <p:ph type="sldNum" sz="quarter" idx="12"/>
          </p:nvPr>
        </p:nvSpPr>
        <p:spPr>
          <a:ln/>
        </p:spPr>
        <p:txBody>
          <a:bodyPr/>
          <a:lstStyle>
            <a:lvl1pPr>
              <a:defRPr/>
            </a:lvl1pPr>
          </a:lstStyle>
          <a:p>
            <a:fld id="{5C103E75-1D05-4E7F-ADC1-EF073C74BC83}" type="slidenum">
              <a:rPr lang="en-GB" altLang="en-US"/>
              <a:pPr/>
              <a:t>‹#›</a:t>
            </a:fld>
            <a:endParaRPr lang="en-GB" altLang="en-US"/>
          </a:p>
        </p:txBody>
      </p:sp>
    </p:spTree>
    <p:extLst>
      <p:ext uri="{BB962C8B-B14F-4D97-AF65-F5344CB8AC3E}">
        <p14:creationId xmlns:p14="http://schemas.microsoft.com/office/powerpoint/2010/main" val="326926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20BAA8-DFB6-7BAA-0C17-4D250D27D67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5D4962B-441D-CDE1-5D8E-999460E1FB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256ED77-7228-C8F6-B5FA-AFAB02DC8BD3}"/>
              </a:ext>
            </a:extLst>
          </p:cNvPr>
          <p:cNvSpPr>
            <a:spLocks noGrp="1" noChangeArrowheads="1"/>
          </p:cNvSpPr>
          <p:nvPr>
            <p:ph type="sldNum" sz="quarter" idx="12"/>
          </p:nvPr>
        </p:nvSpPr>
        <p:spPr>
          <a:ln/>
        </p:spPr>
        <p:txBody>
          <a:bodyPr/>
          <a:lstStyle>
            <a:lvl1pPr>
              <a:defRPr/>
            </a:lvl1pPr>
          </a:lstStyle>
          <a:p>
            <a:fld id="{46DCDB59-E146-4567-93EF-9BF9A9A1B19B}" type="slidenum">
              <a:rPr lang="en-GB" altLang="en-US"/>
              <a:pPr/>
              <a:t>‹#›</a:t>
            </a:fld>
            <a:endParaRPr lang="en-GB" altLang="en-US"/>
          </a:p>
        </p:txBody>
      </p:sp>
    </p:spTree>
    <p:extLst>
      <p:ext uri="{BB962C8B-B14F-4D97-AF65-F5344CB8AC3E}">
        <p14:creationId xmlns:p14="http://schemas.microsoft.com/office/powerpoint/2010/main" val="367921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CFA9C50-D278-EFE3-26F1-AC1DB249E1A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7558A5F7-9073-6155-CCFB-4DABCBA64E6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AA91F98-10BF-DC7F-1731-66B7207DC32D}"/>
              </a:ext>
            </a:extLst>
          </p:cNvPr>
          <p:cNvSpPr>
            <a:spLocks noGrp="1" noChangeArrowheads="1"/>
          </p:cNvSpPr>
          <p:nvPr>
            <p:ph type="sldNum" sz="quarter" idx="12"/>
          </p:nvPr>
        </p:nvSpPr>
        <p:spPr>
          <a:ln/>
        </p:spPr>
        <p:txBody>
          <a:bodyPr/>
          <a:lstStyle>
            <a:lvl1pPr>
              <a:defRPr/>
            </a:lvl1pPr>
          </a:lstStyle>
          <a:p>
            <a:fld id="{DA769F95-C5D8-4DA3-8C99-CE1509430361}" type="slidenum">
              <a:rPr lang="en-GB" altLang="en-US"/>
              <a:pPr/>
              <a:t>‹#›</a:t>
            </a:fld>
            <a:endParaRPr lang="en-GB" altLang="en-US"/>
          </a:p>
        </p:txBody>
      </p:sp>
    </p:spTree>
    <p:extLst>
      <p:ext uri="{BB962C8B-B14F-4D97-AF65-F5344CB8AC3E}">
        <p14:creationId xmlns:p14="http://schemas.microsoft.com/office/powerpoint/2010/main" val="375959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0DF7795-2793-DDF2-54B1-336757F11E1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319C7AF-EF81-4CDD-D108-A14C0C1D82D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26570AC-FB2C-D824-57BC-AC2A82426A3F}"/>
              </a:ext>
            </a:extLst>
          </p:cNvPr>
          <p:cNvSpPr>
            <a:spLocks noGrp="1" noChangeArrowheads="1"/>
          </p:cNvSpPr>
          <p:nvPr>
            <p:ph type="sldNum" sz="quarter" idx="12"/>
          </p:nvPr>
        </p:nvSpPr>
        <p:spPr>
          <a:ln/>
        </p:spPr>
        <p:txBody>
          <a:bodyPr/>
          <a:lstStyle>
            <a:lvl1pPr>
              <a:defRPr/>
            </a:lvl1pPr>
          </a:lstStyle>
          <a:p>
            <a:fld id="{8442DDCE-FE94-4500-8969-CBE1C34AFC26}" type="slidenum">
              <a:rPr lang="en-GB" altLang="en-US"/>
              <a:pPr/>
              <a:t>‹#›</a:t>
            </a:fld>
            <a:endParaRPr lang="en-GB" altLang="en-US"/>
          </a:p>
        </p:txBody>
      </p:sp>
    </p:spTree>
    <p:extLst>
      <p:ext uri="{BB962C8B-B14F-4D97-AF65-F5344CB8AC3E}">
        <p14:creationId xmlns:p14="http://schemas.microsoft.com/office/powerpoint/2010/main" val="150946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8910F6-0CB9-98B5-9A70-E911E2C6C3D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E0D8660C-B698-22D1-DC8B-4648DDD8C4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BBFE78C-4708-F611-0421-A826593FCF2E}"/>
              </a:ext>
            </a:extLst>
          </p:cNvPr>
          <p:cNvSpPr>
            <a:spLocks noGrp="1" noChangeArrowheads="1"/>
          </p:cNvSpPr>
          <p:nvPr>
            <p:ph type="sldNum" sz="quarter" idx="12"/>
          </p:nvPr>
        </p:nvSpPr>
        <p:spPr>
          <a:ln/>
        </p:spPr>
        <p:txBody>
          <a:bodyPr/>
          <a:lstStyle>
            <a:lvl1pPr>
              <a:defRPr/>
            </a:lvl1pPr>
          </a:lstStyle>
          <a:p>
            <a:fld id="{1430A95D-1B09-40D8-AC3F-A8C25CFCA12E}" type="slidenum">
              <a:rPr lang="en-GB" altLang="en-US"/>
              <a:pPr/>
              <a:t>‹#›</a:t>
            </a:fld>
            <a:endParaRPr lang="en-GB" altLang="en-US"/>
          </a:p>
        </p:txBody>
      </p:sp>
    </p:spTree>
    <p:extLst>
      <p:ext uri="{BB962C8B-B14F-4D97-AF65-F5344CB8AC3E}">
        <p14:creationId xmlns:p14="http://schemas.microsoft.com/office/powerpoint/2010/main" val="3794613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8CC5AF-8C96-7234-CD17-ABB6FC7FC66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EFC02B1-803B-5715-5A41-D382CA01046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55EB9FB-8A0B-C790-1CD8-8C857E5F65AA}"/>
              </a:ext>
            </a:extLst>
          </p:cNvPr>
          <p:cNvSpPr>
            <a:spLocks noGrp="1" noChangeArrowheads="1"/>
          </p:cNvSpPr>
          <p:nvPr>
            <p:ph type="sldNum" sz="quarter" idx="12"/>
          </p:nvPr>
        </p:nvSpPr>
        <p:spPr>
          <a:ln/>
        </p:spPr>
        <p:txBody>
          <a:bodyPr/>
          <a:lstStyle>
            <a:lvl1pPr>
              <a:defRPr/>
            </a:lvl1pPr>
          </a:lstStyle>
          <a:p>
            <a:fld id="{A6F3B18B-A28A-4FBE-9EF9-C298B27AE574}" type="slidenum">
              <a:rPr lang="en-GB" altLang="en-US"/>
              <a:pPr/>
              <a:t>‹#›</a:t>
            </a:fld>
            <a:endParaRPr lang="en-GB" altLang="en-US"/>
          </a:p>
        </p:txBody>
      </p:sp>
    </p:spTree>
    <p:extLst>
      <p:ext uri="{BB962C8B-B14F-4D97-AF65-F5344CB8AC3E}">
        <p14:creationId xmlns:p14="http://schemas.microsoft.com/office/powerpoint/2010/main" val="357231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97A374-9F97-92A8-83D5-8B4C0CD718B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58E3B6A-255C-5CC5-55FA-D2B2E0241E7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73DA630-3D02-7AC1-903C-955E3CAEB374}"/>
              </a:ext>
            </a:extLst>
          </p:cNvPr>
          <p:cNvSpPr>
            <a:spLocks noGrp="1" noChangeArrowheads="1"/>
          </p:cNvSpPr>
          <p:nvPr>
            <p:ph type="sldNum" sz="quarter" idx="12"/>
          </p:nvPr>
        </p:nvSpPr>
        <p:spPr>
          <a:ln/>
        </p:spPr>
        <p:txBody>
          <a:bodyPr/>
          <a:lstStyle>
            <a:lvl1pPr>
              <a:defRPr/>
            </a:lvl1pPr>
          </a:lstStyle>
          <a:p>
            <a:fld id="{0428224B-A40C-4EDE-BA2B-743F871F7946}" type="slidenum">
              <a:rPr lang="en-GB" altLang="en-US"/>
              <a:pPr/>
              <a:t>‹#›</a:t>
            </a:fld>
            <a:endParaRPr lang="en-GB" altLang="en-US"/>
          </a:p>
        </p:txBody>
      </p:sp>
    </p:spTree>
    <p:extLst>
      <p:ext uri="{BB962C8B-B14F-4D97-AF65-F5344CB8AC3E}">
        <p14:creationId xmlns:p14="http://schemas.microsoft.com/office/powerpoint/2010/main" val="334066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91916E-5703-FF6C-860C-C2C27D2304D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E07F38B-6CBF-A432-9A16-45D0FE84D7F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900A54D-DF4D-57E9-AB47-3FECA0ED4DD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C781F157-BEFE-6D2F-C0C0-AC65632C0E1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8B84E49A-4FD8-B280-9C81-4803B2FFAEA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EC77EBD-0D52-4137-AB33-928BCFF1275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Documents and Settings\Owner.NAFEES\Local Settings\Temporary Internet Files\Content.IE5\UA8YVQFC\MCj04298990000[1].wmf">
            <a:extLst>
              <a:ext uri="{FF2B5EF4-FFF2-40B4-BE49-F238E27FC236}">
                <a16:creationId xmlns:a16="http://schemas.microsoft.com/office/drawing/2014/main" id="{FDCFF01C-C3E5-0A00-C9BE-E92A9BCA2880}"/>
              </a:ext>
            </a:extLst>
          </p:cNvPr>
          <p:cNvPicPr>
            <a:picLocks noChangeAspect="1" noChangeArrowheads="1"/>
          </p:cNvPicPr>
          <p:nvPr/>
        </p:nvPicPr>
        <p:blipFill>
          <a:blip r:embed="rId3"/>
          <a:srcRect/>
          <a:stretch>
            <a:fillRect/>
          </a:stretch>
        </p:blipFill>
        <p:spPr bwMode="auto">
          <a:xfrm>
            <a:off x="857224" y="214290"/>
            <a:ext cx="6786610" cy="6453031"/>
          </a:xfrm>
          <a:prstGeom prst="rect">
            <a:avLst/>
          </a:prstGeom>
          <a:ln>
            <a:noFill/>
          </a:ln>
          <a:effectLst>
            <a:softEdge rad="112500"/>
          </a:effectLst>
        </p:spPr>
      </p:pic>
      <p:sp>
        <p:nvSpPr>
          <p:cNvPr id="2051" name="WordArt 4">
            <a:extLst>
              <a:ext uri="{FF2B5EF4-FFF2-40B4-BE49-F238E27FC236}">
                <a16:creationId xmlns:a16="http://schemas.microsoft.com/office/drawing/2014/main" id="{FDD51648-1C44-9B6D-C466-7B3F3E3F3921}"/>
              </a:ext>
            </a:extLst>
          </p:cNvPr>
          <p:cNvSpPr>
            <a:spLocks noChangeArrowheads="1" noChangeShapeType="1" noTextEdit="1"/>
          </p:cNvSpPr>
          <p:nvPr/>
        </p:nvSpPr>
        <p:spPr bwMode="auto">
          <a:xfrm>
            <a:off x="1357313" y="2571750"/>
            <a:ext cx="5545137" cy="574675"/>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rgbClr val="008080"/>
                </a:solidFill>
                <a:latin typeface="Berlin Sans FB" panose="020E0602020502020306" pitchFamily="34" charset="0"/>
              </a:rPr>
              <a:t>Was America fighting</a:t>
            </a:r>
          </a:p>
        </p:txBody>
      </p:sp>
      <p:sp>
        <p:nvSpPr>
          <p:cNvPr id="2052" name="WordArt 5">
            <a:extLst>
              <a:ext uri="{FF2B5EF4-FFF2-40B4-BE49-F238E27FC236}">
                <a16:creationId xmlns:a16="http://schemas.microsoft.com/office/drawing/2014/main" id="{A2AABF38-3304-D7EB-88F9-283618AA1331}"/>
              </a:ext>
            </a:extLst>
          </p:cNvPr>
          <p:cNvSpPr>
            <a:spLocks noChangeArrowheads="1" noChangeShapeType="1" noTextEdit="1"/>
          </p:cNvSpPr>
          <p:nvPr/>
        </p:nvSpPr>
        <p:spPr bwMode="auto">
          <a:xfrm>
            <a:off x="2843213" y="3716338"/>
            <a:ext cx="2943225" cy="569912"/>
          </a:xfrm>
          <a:prstGeom prst="rect">
            <a:avLst/>
          </a:prstGeom>
        </p:spPr>
        <p:txBody>
          <a:bodyPr wrap="none" fromWordArt="1">
            <a:prstTxWarp prst="textPlain">
              <a:avLst>
                <a:gd name="adj" fmla="val 50000"/>
              </a:avLst>
            </a:prstTxWarp>
          </a:bodyPr>
          <a:lstStyle/>
          <a:p>
            <a:pPr algn="ctr"/>
            <a:r>
              <a:rPr lang="en-GB" sz="3600" kern="10">
                <a:ln w="9525">
                  <a:solidFill>
                    <a:schemeClr val="bg1"/>
                  </a:solidFill>
                  <a:round/>
                  <a:headEnd/>
                  <a:tailEnd/>
                </a:ln>
                <a:solidFill>
                  <a:srgbClr val="808000"/>
                </a:solidFill>
                <a:latin typeface="Berlin Sans FB" panose="020E0602020502020306" pitchFamily="34" charset="0"/>
              </a:rPr>
              <a:t>a "Just War"?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719BFA0-08E7-CD6F-ACBA-D1BF36D49E16}"/>
              </a:ext>
            </a:extLst>
          </p:cNvPr>
          <p:cNvSpPr>
            <a:spLocks noGrp="1"/>
          </p:cNvSpPr>
          <p:nvPr>
            <p:ph type="title"/>
          </p:nvPr>
        </p:nvSpPr>
        <p:spPr/>
        <p:txBody>
          <a:bodyPr/>
          <a:lstStyle/>
          <a:p>
            <a:r>
              <a:rPr lang="en-GB" altLang="en-US">
                <a:solidFill>
                  <a:schemeClr val="bg1"/>
                </a:solidFill>
              </a:rPr>
              <a:t>Deaths During the War</a:t>
            </a:r>
            <a:endParaRPr lang="en-US" altLang="en-US">
              <a:solidFill>
                <a:schemeClr val="bg1"/>
              </a:solidFill>
            </a:endParaRPr>
          </a:p>
        </p:txBody>
      </p:sp>
      <p:graphicFrame>
        <p:nvGraphicFramePr>
          <p:cNvPr id="4" name="Chart 3">
            <a:extLst>
              <a:ext uri="{FF2B5EF4-FFF2-40B4-BE49-F238E27FC236}">
                <a16:creationId xmlns:a16="http://schemas.microsoft.com/office/drawing/2014/main" id="{CAFEAACE-C310-276F-0A8C-8EC8FC4A4D54}"/>
              </a:ext>
            </a:extLst>
          </p:cNvPr>
          <p:cNvGraphicFramePr/>
          <p:nvPr/>
        </p:nvGraphicFramePr>
        <p:xfrm>
          <a:off x="1071538" y="1785926"/>
          <a:ext cx="6643734" cy="4286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688682B5-DA54-26F4-B86D-2BD04B7EF56C}"/>
              </a:ext>
            </a:extLst>
          </p:cNvPr>
          <p:cNvSpPr>
            <a:spLocks noGrp="1"/>
          </p:cNvSpPr>
          <p:nvPr>
            <p:ph idx="1"/>
          </p:nvPr>
        </p:nvSpPr>
        <p:spPr/>
        <p:txBody>
          <a:bodyPr/>
          <a:lstStyle/>
          <a:p>
            <a:pPr eaLnBrk="1" hangingPunct="1">
              <a:buFontTx/>
              <a:buNone/>
            </a:pPr>
            <a:r>
              <a:rPr lang="en-US" altLang="en-US" sz="2000">
                <a:solidFill>
                  <a:schemeClr val="bg1"/>
                </a:solidFill>
                <a:latin typeface="Berlin Sans FB" panose="020E0602020502020306" pitchFamily="34" charset="0"/>
              </a:rPr>
              <a:t> March 29, 1973</a:t>
            </a:r>
            <a:br>
              <a:rPr lang="en-US" altLang="en-US" sz="2000">
                <a:solidFill>
                  <a:schemeClr val="bg1"/>
                </a:solidFill>
                <a:latin typeface="Berlin Sans FB" panose="020E0602020502020306" pitchFamily="34" charset="0"/>
              </a:rPr>
            </a:br>
            <a:r>
              <a:rPr lang="en-US" altLang="en-US" sz="2000">
                <a:solidFill>
                  <a:schemeClr val="bg1"/>
                </a:solidFill>
                <a:latin typeface="Berlin Sans FB" panose="020E0602020502020306" pitchFamily="34" charset="0"/>
              </a:rPr>
              <a:t>Vietnam War Officially Ends</a:t>
            </a:r>
            <a:br>
              <a:rPr lang="en-US" altLang="en-US" sz="2000">
                <a:solidFill>
                  <a:schemeClr val="bg1"/>
                </a:solidFill>
                <a:latin typeface="Berlin Sans FB" panose="020E0602020502020306" pitchFamily="34" charset="0"/>
              </a:rPr>
            </a:br>
            <a:r>
              <a:rPr lang="en-US" altLang="en-US" sz="2000">
                <a:solidFill>
                  <a:schemeClr val="bg1"/>
                </a:solidFill>
                <a:latin typeface="Berlin Sans FB" panose="020E0602020502020306" pitchFamily="34" charset="0"/>
              </a:rPr>
              <a:t>The Vietnam War is officially over for the United States. The last U.S. combat soldier leaves Vietnam, but military advisors and some Marines remain. Over 3 million Americans have served in the war, nearly 60,000 are dead, some 150,000 are wounded, and at least 1,000 are missing in action.</a:t>
            </a:r>
            <a:r>
              <a:rPr lang="en-GB" altLang="en-US" sz="2000">
                <a:solidFill>
                  <a:schemeClr val="bg1"/>
                </a:solidFill>
                <a:latin typeface="Berlin Sans FB" panose="020E0602020502020306" pitchFamily="34" charset="0"/>
              </a:rPr>
              <a:t> The  military advisors left south Vietnam in 1975 after training the south Vietnamese to defend themselves and agreeing to a cease fire. </a:t>
            </a:r>
          </a:p>
          <a:p>
            <a:pPr eaLnBrk="1" hangingPunct="1">
              <a:buFontTx/>
              <a:buNone/>
            </a:pPr>
            <a:r>
              <a:rPr lang="en-US" altLang="en-US" sz="2000">
                <a:solidFill>
                  <a:schemeClr val="bg1"/>
                </a:solidFill>
                <a:latin typeface="Berlin Sans FB" panose="020E0602020502020306" pitchFamily="34" charset="0"/>
              </a:rPr>
              <a:t>President Gerald Ford, who replaced Nixon, was shown a video in which South Vietnam soldiers mobbed a plane intended to evacuate children. </a:t>
            </a:r>
            <a:br>
              <a:rPr lang="en-US" altLang="en-US" sz="2000">
                <a:solidFill>
                  <a:schemeClr val="bg1"/>
                </a:solidFill>
                <a:latin typeface="Berlin Sans FB" panose="020E0602020502020306" pitchFamily="34" charset="0"/>
              </a:rPr>
            </a:br>
            <a:r>
              <a:rPr lang="en-US" altLang="en-US" sz="2000">
                <a:solidFill>
                  <a:schemeClr val="bg1"/>
                </a:solidFill>
                <a:latin typeface="Berlin Sans FB" panose="020E0602020502020306" pitchFamily="34" charset="0"/>
              </a:rPr>
              <a:t>He said: 'That's it. We're pulling the plug on Vietnam’.</a:t>
            </a:r>
          </a:p>
        </p:txBody>
      </p:sp>
      <p:sp>
        <p:nvSpPr>
          <p:cNvPr id="12291" name="WordArt 4">
            <a:extLst>
              <a:ext uri="{FF2B5EF4-FFF2-40B4-BE49-F238E27FC236}">
                <a16:creationId xmlns:a16="http://schemas.microsoft.com/office/drawing/2014/main" id="{FEF12B8C-59B3-0D53-2D92-B949C9C9F61F}"/>
              </a:ext>
            </a:extLst>
          </p:cNvPr>
          <p:cNvSpPr>
            <a:spLocks noChangeArrowheads="1" noChangeShapeType="1" noTextEdit="1"/>
          </p:cNvSpPr>
          <p:nvPr/>
        </p:nvSpPr>
        <p:spPr bwMode="auto">
          <a:xfrm>
            <a:off x="611188" y="285750"/>
            <a:ext cx="8175625" cy="108585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How did the War end?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318A8445-8321-530E-39AE-0530F2FF2A9F}"/>
              </a:ext>
            </a:extLst>
          </p:cNvPr>
          <p:cNvSpPr>
            <a:spLocks noGrp="1" noChangeArrowheads="1"/>
          </p:cNvSpPr>
          <p:nvPr>
            <p:ph type="body" idx="1"/>
          </p:nvPr>
        </p:nvSpPr>
        <p:spPr>
          <a:xfrm>
            <a:off x="285750" y="1357313"/>
            <a:ext cx="8229600" cy="5043487"/>
          </a:xfrm>
        </p:spPr>
        <p:txBody>
          <a:bodyPr/>
          <a:lstStyle/>
          <a:p>
            <a:pPr>
              <a:buFontTx/>
              <a:buNone/>
            </a:pPr>
            <a:r>
              <a:rPr lang="en-GB" altLang="en-US" sz="2200">
                <a:solidFill>
                  <a:schemeClr val="bg1"/>
                </a:solidFill>
                <a:latin typeface="Berlin Sans FB" panose="020E0602020502020306" pitchFamily="34" charset="0"/>
              </a:rPr>
              <a:t>In conclusion I believe that the war was just and not because of the following reasons. The War in Vietnam was Just because Vietnam needed help and they didn't have a lot of good troops unlike the U.S. South Vietnam did not have extremely good  weapons like the Americans did. America did not want South Vietnam to be communist. They also fought in the war to help prevent the spread of communism (domino Theory </a:t>
            </a:r>
            <a:r>
              <a:rPr lang="en-GB" altLang="en-US" sz="1800">
                <a:solidFill>
                  <a:schemeClr val="bg1"/>
                </a:solidFill>
                <a:latin typeface="Berlin Sans FB" panose="020E0602020502020306" pitchFamily="34" charset="0"/>
              </a:rPr>
              <a:t>see slide 5</a:t>
            </a:r>
            <a:r>
              <a:rPr lang="en-GB" altLang="en-US" sz="2200">
                <a:solidFill>
                  <a:schemeClr val="bg1"/>
                </a:solidFill>
                <a:latin typeface="Berlin Sans FB" panose="020E0602020502020306" pitchFamily="34" charset="0"/>
              </a:rPr>
              <a:t>). However I also think that it was not just because South Vietnam could fight for themselves the government wanted the help of America however the civilians did not want there help. America killed 1, 170, 000 civilians were injured. This shows that they did more injuries than help. They also lost 58,000 U.S troops.  Many people say that it is a waste of time and lives. For the Vietnamese maybe it was just however other countries such as china and United states. </a:t>
            </a:r>
          </a:p>
          <a:p>
            <a:pPr>
              <a:buFontTx/>
              <a:buNone/>
            </a:pPr>
            <a:endParaRPr lang="en-GB" altLang="en-US" sz="2200">
              <a:solidFill>
                <a:schemeClr val="bg1"/>
              </a:solidFill>
              <a:latin typeface="Berlin Sans FB" panose="020E0602020502020306" pitchFamily="34" charset="0"/>
            </a:endParaRPr>
          </a:p>
        </p:txBody>
      </p:sp>
      <p:sp>
        <p:nvSpPr>
          <p:cNvPr id="13315" name="WordArt 4">
            <a:extLst>
              <a:ext uri="{FF2B5EF4-FFF2-40B4-BE49-F238E27FC236}">
                <a16:creationId xmlns:a16="http://schemas.microsoft.com/office/drawing/2014/main" id="{25BBEE75-C3CE-F4F7-7384-5A399843AEB9}"/>
              </a:ext>
            </a:extLst>
          </p:cNvPr>
          <p:cNvSpPr>
            <a:spLocks noChangeArrowheads="1" noChangeShapeType="1" noTextEdit="1"/>
          </p:cNvSpPr>
          <p:nvPr/>
        </p:nvSpPr>
        <p:spPr bwMode="auto">
          <a:xfrm>
            <a:off x="1692275" y="333375"/>
            <a:ext cx="5256213" cy="9350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My Conclusion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C:\Documents and Settings\Owner.NAFEES\Local Settings\Temporary Internet Files\Content.IE5\8XEVKLMN\MPj04332140000[1].jpg">
            <a:extLst>
              <a:ext uri="{FF2B5EF4-FFF2-40B4-BE49-F238E27FC236}">
                <a16:creationId xmlns:a16="http://schemas.microsoft.com/office/drawing/2014/main" id="{08946A8F-E6FE-0A39-BAB1-0DEC299ED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4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a:extLst>
              <a:ext uri="{FF2B5EF4-FFF2-40B4-BE49-F238E27FC236}">
                <a16:creationId xmlns:a16="http://schemas.microsoft.com/office/drawing/2014/main" id="{5D13292A-8B87-0D78-9062-29D83708141A}"/>
              </a:ext>
            </a:extLst>
          </p:cNvPr>
          <p:cNvSpPr/>
          <p:nvPr/>
        </p:nvSpPr>
        <p:spPr>
          <a:xfrm>
            <a:off x="857224" y="1714488"/>
            <a:ext cx="7286676" cy="923330"/>
          </a:xfrm>
          <a:custGeom>
            <a:avLst/>
            <a:gdLst>
              <a:gd name="connsiteX0" fmla="*/ 0 w 7286676"/>
              <a:gd name="connsiteY0" fmla="*/ 0 h 923330"/>
              <a:gd name="connsiteX1" fmla="*/ 7286676 w 7286676"/>
              <a:gd name="connsiteY1" fmla="*/ 0 h 923330"/>
              <a:gd name="connsiteX2" fmla="*/ 7286676 w 7286676"/>
              <a:gd name="connsiteY2" fmla="*/ 923330 h 923330"/>
              <a:gd name="connsiteX3" fmla="*/ 0 w 7286676"/>
              <a:gd name="connsiteY3" fmla="*/ 923330 h 923330"/>
              <a:gd name="connsiteX4" fmla="*/ 0 w 7286676"/>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76" h="923330">
                <a:moveTo>
                  <a:pt x="0" y="0"/>
                </a:moveTo>
                <a:lnTo>
                  <a:pt x="7286676" y="0"/>
                </a:lnTo>
                <a:lnTo>
                  <a:pt x="7286676" y="923330"/>
                </a:lnTo>
                <a:lnTo>
                  <a:pt x="0" y="923330"/>
                </a:lnTo>
                <a:lnTo>
                  <a:pt x="0" y="0"/>
                </a:lnTo>
                <a:close/>
              </a:path>
            </a:pathLst>
          </a:custGeom>
          <a:noFill/>
        </p:spPr>
        <p:txBody>
          <a:bodyPr>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accent6">
                      <a:satMod val="175000"/>
                      <a:alpha val="40000"/>
                    </a:schemeClr>
                  </a:glow>
                  <a:outerShdw blurRad="38100" dist="38100" dir="7020000" algn="tl">
                    <a:srgbClr val="000000">
                      <a:alpha val="35000"/>
                    </a:srgbClr>
                  </a:outerShdw>
                </a:effectLst>
                <a:latin typeface="Century" pitchFamily="18" charset="0"/>
              </a:rPr>
              <a:t>By Haleema Khan 9G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1D26A54-215C-BFA2-5891-B1D063E77AC9}"/>
              </a:ext>
            </a:extLst>
          </p:cNvPr>
          <p:cNvSpPr>
            <a:spLocks noGrp="1" noChangeArrowheads="1"/>
          </p:cNvSpPr>
          <p:nvPr>
            <p:ph type="title"/>
          </p:nvPr>
        </p:nvSpPr>
        <p:spPr/>
        <p:txBody>
          <a:bodyPr/>
          <a:lstStyle/>
          <a:p>
            <a:endParaRPr lang="en-US" altLang="en-US"/>
          </a:p>
        </p:txBody>
      </p:sp>
      <p:sp>
        <p:nvSpPr>
          <p:cNvPr id="40963" name="Rectangle 3">
            <a:extLst>
              <a:ext uri="{FF2B5EF4-FFF2-40B4-BE49-F238E27FC236}">
                <a16:creationId xmlns:a16="http://schemas.microsoft.com/office/drawing/2014/main" id="{C62BE5D9-3443-50BD-69E6-AF609AED4A1E}"/>
              </a:ext>
            </a:extLst>
          </p:cNvPr>
          <p:cNvSpPr>
            <a:spLocks noGrp="1" noChangeArrowheads="1"/>
          </p:cNvSpPr>
          <p:nvPr>
            <p:ph type="body" idx="1"/>
          </p:nvPr>
        </p:nvSpPr>
        <p:spPr/>
        <p:txBody>
          <a:bodyPr/>
          <a:lstStyle/>
          <a:p>
            <a:endParaRPr lang="en-US" altLang="en-US"/>
          </a:p>
        </p:txBody>
      </p:sp>
      <p:pic>
        <p:nvPicPr>
          <p:cNvPr id="40964" name="Picture 4">
            <a:extLst>
              <a:ext uri="{FF2B5EF4-FFF2-40B4-BE49-F238E27FC236}">
                <a16:creationId xmlns:a16="http://schemas.microsoft.com/office/drawing/2014/main" id="{EBBAE7C4-74EF-ABB5-EFC0-C0AC671E1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9C5B0E12-05AE-C14A-EAE1-B4008EBC7C6B}"/>
              </a:ext>
            </a:extLst>
          </p:cNvPr>
          <p:cNvPicPr>
            <a:picLocks noChangeAspect="1" noChangeArrowheads="1"/>
          </p:cNvPicPr>
          <p:nvPr/>
        </p:nvPicPr>
        <p:blipFill>
          <a:blip r:embed="rId3">
            <a:lum bright="-40000" contrast="-30000"/>
            <a:extLst>
              <a:ext uri="{28A0092B-C50C-407E-A947-70E740481C1C}">
                <a14:useLocalDpi xmlns:a14="http://schemas.microsoft.com/office/drawing/2010/main" val="0"/>
              </a:ext>
            </a:extLst>
          </a:blip>
          <a:srcRect/>
          <a:stretch>
            <a:fillRect/>
          </a:stretch>
        </p:blipFill>
        <p:spPr bwMode="auto">
          <a:xfrm>
            <a:off x="642938" y="1285875"/>
            <a:ext cx="77676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FB4C9BDB-C70A-B8C4-99A3-FB7AD7E164FE}"/>
              </a:ext>
            </a:extLst>
          </p:cNvPr>
          <p:cNvSpPr>
            <a:spLocks noGrp="1" noChangeArrowheads="1"/>
          </p:cNvSpPr>
          <p:nvPr>
            <p:ph type="title"/>
          </p:nvPr>
        </p:nvSpPr>
        <p:spPr/>
        <p:txBody>
          <a:bodyPr/>
          <a:lstStyle/>
          <a:p>
            <a:pPr eaLnBrk="1" hangingPunct="1"/>
            <a:r>
              <a:rPr lang="en-GB" altLang="en-US">
                <a:solidFill>
                  <a:schemeClr val="bg1"/>
                </a:solidFill>
                <a:latin typeface="Berlin Sans FB" panose="020E0602020502020306" pitchFamily="34" charset="0"/>
              </a:rPr>
              <a:t>What is a just war?</a:t>
            </a:r>
          </a:p>
        </p:txBody>
      </p:sp>
      <p:sp>
        <p:nvSpPr>
          <p:cNvPr id="3076" name="Rectangle 3">
            <a:extLst>
              <a:ext uri="{FF2B5EF4-FFF2-40B4-BE49-F238E27FC236}">
                <a16:creationId xmlns:a16="http://schemas.microsoft.com/office/drawing/2014/main" id="{7C1740E6-3C54-880F-57FF-B7AA77831C22}"/>
              </a:ext>
            </a:extLst>
          </p:cNvPr>
          <p:cNvSpPr>
            <a:spLocks noGrp="1" noChangeArrowheads="1"/>
          </p:cNvSpPr>
          <p:nvPr>
            <p:ph type="body" idx="1"/>
          </p:nvPr>
        </p:nvSpPr>
        <p:spPr>
          <a:xfrm>
            <a:off x="250825" y="1557338"/>
            <a:ext cx="9144000" cy="4852987"/>
          </a:xfrm>
        </p:spPr>
        <p:txBody>
          <a:bodyPr/>
          <a:lstStyle/>
          <a:p>
            <a:pPr eaLnBrk="1" hangingPunct="1">
              <a:lnSpc>
                <a:spcPct val="90000"/>
              </a:lnSpc>
              <a:buFontTx/>
              <a:buNone/>
            </a:pPr>
            <a:r>
              <a:rPr lang="en-GB" altLang="en-US" sz="2800" u="sng">
                <a:solidFill>
                  <a:schemeClr val="bg1"/>
                </a:solidFill>
                <a:latin typeface="Berlin Sans FB" panose="020E0602020502020306" pitchFamily="34" charset="0"/>
              </a:rPr>
              <a:t>A just war is that:-</a:t>
            </a:r>
          </a:p>
          <a:p>
            <a:pPr eaLnBrk="1" hangingPunct="1">
              <a:lnSpc>
                <a:spcPct val="90000"/>
              </a:lnSpc>
              <a:buFontTx/>
              <a:buChar char="-"/>
            </a:pPr>
            <a:r>
              <a:rPr lang="en-GB" altLang="en-US" sz="2800">
                <a:solidFill>
                  <a:schemeClr val="bg1"/>
                </a:solidFill>
                <a:latin typeface="Berlin Sans FB" panose="020E0602020502020306" pitchFamily="34" charset="0"/>
              </a:rPr>
              <a:t>A good intention should be behind it</a:t>
            </a:r>
          </a:p>
          <a:p>
            <a:pPr eaLnBrk="1" hangingPunct="1">
              <a:lnSpc>
                <a:spcPct val="90000"/>
              </a:lnSpc>
              <a:buFontTx/>
              <a:buChar char="-"/>
            </a:pPr>
            <a:r>
              <a:rPr lang="en-GB" altLang="en-US" sz="2800">
                <a:solidFill>
                  <a:schemeClr val="bg1"/>
                </a:solidFill>
                <a:latin typeface="Berlin Sans FB" panose="020E0602020502020306" pitchFamily="34" charset="0"/>
              </a:rPr>
              <a:t>It should be a last resort</a:t>
            </a:r>
          </a:p>
          <a:p>
            <a:pPr eaLnBrk="1" hangingPunct="1">
              <a:lnSpc>
                <a:spcPct val="90000"/>
              </a:lnSpc>
              <a:buFontTx/>
              <a:buChar char="-"/>
            </a:pPr>
            <a:r>
              <a:rPr lang="en-GB" altLang="en-US" sz="2800">
                <a:solidFill>
                  <a:schemeClr val="bg1"/>
                </a:solidFill>
                <a:latin typeface="Berlin Sans FB" panose="020E0602020502020306" pitchFamily="34" charset="0"/>
              </a:rPr>
              <a:t>There must be a chance of success</a:t>
            </a:r>
          </a:p>
          <a:p>
            <a:pPr eaLnBrk="1" hangingPunct="1">
              <a:lnSpc>
                <a:spcPct val="90000"/>
              </a:lnSpc>
              <a:buFontTx/>
              <a:buNone/>
            </a:pPr>
            <a:r>
              <a:rPr lang="en-GB" altLang="en-US" sz="2800" u="sng">
                <a:solidFill>
                  <a:schemeClr val="bg1"/>
                </a:solidFill>
                <a:latin typeface="Berlin Sans FB" panose="020E0602020502020306" pitchFamily="34" charset="0"/>
              </a:rPr>
              <a:t>How should a just war be fought:-</a:t>
            </a:r>
          </a:p>
          <a:p>
            <a:pPr eaLnBrk="1" hangingPunct="1">
              <a:lnSpc>
                <a:spcPct val="90000"/>
              </a:lnSpc>
              <a:buFontTx/>
              <a:buNone/>
            </a:pPr>
            <a:r>
              <a:rPr lang="en-GB" altLang="en-US" sz="2800">
                <a:solidFill>
                  <a:schemeClr val="bg1"/>
                </a:solidFill>
                <a:latin typeface="Berlin Sans FB" panose="020E0602020502020306" pitchFamily="34" charset="0"/>
              </a:rPr>
              <a:t>-innocent people should not be harmed </a:t>
            </a:r>
          </a:p>
          <a:p>
            <a:pPr eaLnBrk="1" hangingPunct="1">
              <a:lnSpc>
                <a:spcPct val="90000"/>
              </a:lnSpc>
              <a:buFontTx/>
              <a:buChar char="-"/>
            </a:pPr>
            <a:r>
              <a:rPr lang="en-GB" altLang="en-US" sz="2800">
                <a:solidFill>
                  <a:schemeClr val="bg1"/>
                </a:solidFill>
                <a:latin typeface="Berlin Sans FB" panose="020E0602020502020306" pitchFamily="34" charset="0"/>
              </a:rPr>
              <a:t>Only appropriate force should be used</a:t>
            </a:r>
          </a:p>
          <a:p>
            <a:pPr eaLnBrk="1" hangingPunct="1">
              <a:lnSpc>
                <a:spcPct val="90000"/>
              </a:lnSpc>
              <a:buFontTx/>
              <a:buChar char="-"/>
            </a:pPr>
            <a:r>
              <a:rPr lang="en-GB" altLang="en-US" sz="2800">
                <a:solidFill>
                  <a:schemeClr val="bg1"/>
                </a:solidFill>
                <a:latin typeface="Berlin Sans FB" panose="020E0602020502020306" pitchFamily="34" charset="0"/>
              </a:rPr>
              <a:t>Internationally agreed conventions regulating war must be obeyed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vietnam-map">
            <a:extLst>
              <a:ext uri="{FF2B5EF4-FFF2-40B4-BE49-F238E27FC236}">
                <a16:creationId xmlns:a16="http://schemas.microsoft.com/office/drawing/2014/main" id="{2AE7580E-BF23-8D64-6041-90642AF46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73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8C34AEC9-0AA4-877C-894F-578A52391C82}"/>
              </a:ext>
            </a:extLst>
          </p:cNvPr>
          <p:cNvSpPr>
            <a:spLocks noGrp="1" noChangeArrowheads="1"/>
          </p:cNvSpPr>
          <p:nvPr>
            <p:ph type="title"/>
          </p:nvPr>
        </p:nvSpPr>
        <p:spPr/>
        <p:txBody>
          <a:bodyPr/>
          <a:lstStyle/>
          <a:p>
            <a:pPr eaLnBrk="1" hangingPunct="1"/>
            <a:r>
              <a:rPr lang="en-GB" altLang="en-US">
                <a:solidFill>
                  <a:schemeClr val="bg1"/>
                </a:solidFill>
                <a:latin typeface="Berlin Sans FB" panose="020E0602020502020306" pitchFamily="34" charset="0"/>
              </a:rPr>
              <a:t>Introduction</a:t>
            </a:r>
          </a:p>
        </p:txBody>
      </p:sp>
      <p:sp>
        <p:nvSpPr>
          <p:cNvPr id="4100" name="Rectangle 3">
            <a:extLst>
              <a:ext uri="{FF2B5EF4-FFF2-40B4-BE49-F238E27FC236}">
                <a16:creationId xmlns:a16="http://schemas.microsoft.com/office/drawing/2014/main" id="{BE535D84-EE32-CA52-5DC1-72F7FBECF42F}"/>
              </a:ext>
            </a:extLst>
          </p:cNvPr>
          <p:cNvSpPr>
            <a:spLocks noGrp="1" noChangeArrowheads="1"/>
          </p:cNvSpPr>
          <p:nvPr>
            <p:ph type="body" idx="1"/>
          </p:nvPr>
        </p:nvSpPr>
        <p:spPr>
          <a:xfrm>
            <a:off x="2735263" y="1484313"/>
            <a:ext cx="6408737" cy="1584325"/>
          </a:xfrm>
          <a:noFill/>
          <a:ln>
            <a:solidFill>
              <a:schemeClr val="tx2"/>
            </a:solidFill>
            <a:miter lim="800000"/>
            <a:headEnd/>
            <a:tailEnd/>
          </a:ln>
        </p:spPr>
        <p:txBody>
          <a:bodyPr/>
          <a:lstStyle/>
          <a:p>
            <a:pPr eaLnBrk="1" hangingPunct="1">
              <a:lnSpc>
                <a:spcPct val="90000"/>
              </a:lnSpc>
              <a:buFontTx/>
              <a:buNone/>
            </a:pPr>
            <a:r>
              <a:rPr lang="en-GB" altLang="en-US" sz="2000">
                <a:solidFill>
                  <a:schemeClr val="bg1"/>
                </a:solidFill>
                <a:latin typeface="Berlin Sans FB" panose="020E0602020502020306" pitchFamily="34" charset="0"/>
              </a:rPr>
              <a:t>The Vietnam war occurred in Vietnam. Laos and Cambodia during 1959 and 30 april1975. the war started when communist north Vietnam tried to take over the republic of south Vietnam.  It was the longest war America ad ever fought in and it lasted 15 years.</a:t>
            </a:r>
          </a:p>
        </p:txBody>
      </p:sp>
      <p:sp>
        <p:nvSpPr>
          <p:cNvPr id="4101" name="Text Box 7">
            <a:extLst>
              <a:ext uri="{FF2B5EF4-FFF2-40B4-BE49-F238E27FC236}">
                <a16:creationId xmlns:a16="http://schemas.microsoft.com/office/drawing/2014/main" id="{8ABAD099-9F6C-542E-2B7D-F5BA999A9DF5}"/>
              </a:ext>
            </a:extLst>
          </p:cNvPr>
          <p:cNvSpPr txBox="1">
            <a:spLocks noChangeArrowheads="1"/>
          </p:cNvSpPr>
          <p:nvPr/>
        </p:nvSpPr>
        <p:spPr bwMode="auto">
          <a:xfrm>
            <a:off x="4356100" y="3860800"/>
            <a:ext cx="3889375" cy="1200150"/>
          </a:xfrm>
          <a:prstGeom prst="rect">
            <a:avLst/>
          </a:prstGeom>
          <a:noFill/>
          <a:ln w="9525">
            <a:solidFill>
              <a:srgbClr val="33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bg1"/>
                </a:solidFill>
                <a:latin typeface="Berlin Sans FB" panose="020E0602020502020306" pitchFamily="34" charset="0"/>
              </a:rPr>
              <a:t>North Vietnam wanted to take over South Vietnam. If they succeeded then it’ll be likely that  Laos and Cambodia will turn Communist.</a:t>
            </a:r>
          </a:p>
        </p:txBody>
      </p:sp>
      <p:sp>
        <p:nvSpPr>
          <p:cNvPr id="4102" name="Line 6">
            <a:extLst>
              <a:ext uri="{FF2B5EF4-FFF2-40B4-BE49-F238E27FC236}">
                <a16:creationId xmlns:a16="http://schemas.microsoft.com/office/drawing/2014/main" id="{70ACF3BA-68F8-E732-2611-EE04C73D42E0}"/>
              </a:ext>
            </a:extLst>
          </p:cNvPr>
          <p:cNvSpPr>
            <a:spLocks noChangeShapeType="1"/>
          </p:cNvSpPr>
          <p:nvPr/>
        </p:nvSpPr>
        <p:spPr bwMode="auto">
          <a:xfrm>
            <a:off x="971550" y="692150"/>
            <a:ext cx="3384550" cy="4103688"/>
          </a:xfrm>
          <a:prstGeom prst="line">
            <a:avLst/>
          </a:prstGeom>
          <a:noFill/>
          <a:ln w="19050">
            <a:solidFill>
              <a:srgbClr val="800080"/>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4103" name="Line 8">
            <a:extLst>
              <a:ext uri="{FF2B5EF4-FFF2-40B4-BE49-F238E27FC236}">
                <a16:creationId xmlns:a16="http://schemas.microsoft.com/office/drawing/2014/main" id="{299380E0-ACE2-CB0C-917C-67D0FC9666E8}"/>
              </a:ext>
            </a:extLst>
          </p:cNvPr>
          <p:cNvSpPr>
            <a:spLocks noChangeShapeType="1"/>
          </p:cNvSpPr>
          <p:nvPr/>
        </p:nvSpPr>
        <p:spPr bwMode="auto">
          <a:xfrm>
            <a:off x="468313" y="1916113"/>
            <a:ext cx="3024187" cy="3600450"/>
          </a:xfrm>
          <a:prstGeom prst="line">
            <a:avLst/>
          </a:prstGeom>
          <a:noFill/>
          <a:ln w="9525">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4104" name="Line 9">
            <a:extLst>
              <a:ext uri="{FF2B5EF4-FFF2-40B4-BE49-F238E27FC236}">
                <a16:creationId xmlns:a16="http://schemas.microsoft.com/office/drawing/2014/main" id="{B316CD5D-C948-0131-E532-C874F007EDBC}"/>
              </a:ext>
            </a:extLst>
          </p:cNvPr>
          <p:cNvSpPr>
            <a:spLocks noChangeShapeType="1"/>
          </p:cNvSpPr>
          <p:nvPr/>
        </p:nvSpPr>
        <p:spPr bwMode="auto">
          <a:xfrm>
            <a:off x="684213" y="4724400"/>
            <a:ext cx="2447925" cy="720725"/>
          </a:xfrm>
          <a:prstGeom prst="line">
            <a:avLst/>
          </a:prstGeom>
          <a:noFill/>
          <a:ln w="9525">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4105" name="Text Box 11">
            <a:extLst>
              <a:ext uri="{FF2B5EF4-FFF2-40B4-BE49-F238E27FC236}">
                <a16:creationId xmlns:a16="http://schemas.microsoft.com/office/drawing/2014/main" id="{B7814205-60D7-8AA4-9436-EF632E28C2A1}"/>
              </a:ext>
            </a:extLst>
          </p:cNvPr>
          <p:cNvSpPr txBox="1">
            <a:spLocks noChangeArrowheads="1"/>
          </p:cNvSpPr>
          <p:nvPr/>
        </p:nvSpPr>
        <p:spPr bwMode="auto">
          <a:xfrm>
            <a:off x="2916238" y="5661025"/>
            <a:ext cx="4319587" cy="650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bg1"/>
                </a:solidFill>
                <a:latin typeface="Berlin Sans FB" panose="020E0602020502020306" pitchFamily="34" charset="0"/>
              </a:rPr>
              <a:t>Laos and Cambodia might’ve turned Communist because they are so vulnerable</a:t>
            </a:r>
          </a:p>
        </p:txBody>
      </p:sp>
      <p:sp>
        <p:nvSpPr>
          <p:cNvPr id="4106" name="Oval 12">
            <a:extLst>
              <a:ext uri="{FF2B5EF4-FFF2-40B4-BE49-F238E27FC236}">
                <a16:creationId xmlns:a16="http://schemas.microsoft.com/office/drawing/2014/main" id="{A00D9C95-7C99-4C71-440B-C40F9ADAE254}"/>
              </a:ext>
            </a:extLst>
          </p:cNvPr>
          <p:cNvSpPr>
            <a:spLocks noChangeArrowheads="1"/>
          </p:cNvSpPr>
          <p:nvPr/>
        </p:nvSpPr>
        <p:spPr bwMode="auto">
          <a:xfrm>
            <a:off x="468313" y="4581525"/>
            <a:ext cx="215900" cy="215900"/>
          </a:xfrm>
          <a:prstGeom prst="ellipse">
            <a:avLst/>
          </a:prstGeom>
          <a:solidFill>
            <a:srgbClr val="FF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7" name="Oval 13">
            <a:extLst>
              <a:ext uri="{FF2B5EF4-FFF2-40B4-BE49-F238E27FC236}">
                <a16:creationId xmlns:a16="http://schemas.microsoft.com/office/drawing/2014/main" id="{2BBA4B66-E4D3-7D3F-A431-FDB64A7F91DB}"/>
              </a:ext>
            </a:extLst>
          </p:cNvPr>
          <p:cNvSpPr>
            <a:spLocks noChangeArrowheads="1"/>
          </p:cNvSpPr>
          <p:nvPr/>
        </p:nvSpPr>
        <p:spPr bwMode="auto">
          <a:xfrm>
            <a:off x="323850" y="1557338"/>
            <a:ext cx="215900" cy="215900"/>
          </a:xfrm>
          <a:prstGeom prst="ellipse">
            <a:avLst/>
          </a:prstGeom>
          <a:solidFill>
            <a:srgbClr val="FF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8" name="Oval 14">
            <a:extLst>
              <a:ext uri="{FF2B5EF4-FFF2-40B4-BE49-F238E27FC236}">
                <a16:creationId xmlns:a16="http://schemas.microsoft.com/office/drawing/2014/main" id="{6CC90735-99A4-4AF5-671B-15D2231E6FED}"/>
              </a:ext>
            </a:extLst>
          </p:cNvPr>
          <p:cNvSpPr>
            <a:spLocks noChangeArrowheads="1"/>
          </p:cNvSpPr>
          <p:nvPr/>
        </p:nvSpPr>
        <p:spPr bwMode="auto">
          <a:xfrm>
            <a:off x="971550" y="476250"/>
            <a:ext cx="215900" cy="215900"/>
          </a:xfrm>
          <a:prstGeom prst="ellipse">
            <a:avLst/>
          </a:prstGeom>
          <a:solidFill>
            <a:srgbClr val="FF00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domino_theory">
            <a:extLst>
              <a:ext uri="{FF2B5EF4-FFF2-40B4-BE49-F238E27FC236}">
                <a16:creationId xmlns:a16="http://schemas.microsoft.com/office/drawing/2014/main" id="{57EAD314-D860-58EC-7314-1E7B9DEF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196975"/>
            <a:ext cx="51847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4">
            <a:extLst>
              <a:ext uri="{FF2B5EF4-FFF2-40B4-BE49-F238E27FC236}">
                <a16:creationId xmlns:a16="http://schemas.microsoft.com/office/drawing/2014/main" id="{337F365B-55B6-1BF6-DDF9-5A1E14DB1347}"/>
              </a:ext>
            </a:extLst>
          </p:cNvPr>
          <p:cNvSpPr>
            <a:spLocks noChangeArrowheads="1" noChangeShapeType="1" noTextEdit="1"/>
          </p:cNvSpPr>
          <p:nvPr/>
        </p:nvSpPr>
        <p:spPr bwMode="auto">
          <a:xfrm>
            <a:off x="1619250" y="260350"/>
            <a:ext cx="5473700" cy="93662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Domino Theory</a:t>
            </a:r>
          </a:p>
        </p:txBody>
      </p:sp>
      <p:sp>
        <p:nvSpPr>
          <p:cNvPr id="5124" name="Text Box 7">
            <a:extLst>
              <a:ext uri="{FF2B5EF4-FFF2-40B4-BE49-F238E27FC236}">
                <a16:creationId xmlns:a16="http://schemas.microsoft.com/office/drawing/2014/main" id="{89900A79-14E2-3817-8479-43596BDE63AF}"/>
              </a:ext>
            </a:extLst>
          </p:cNvPr>
          <p:cNvSpPr txBox="1">
            <a:spLocks noChangeArrowheads="1"/>
          </p:cNvSpPr>
          <p:nvPr/>
        </p:nvSpPr>
        <p:spPr bwMode="auto">
          <a:xfrm>
            <a:off x="1071563" y="4572000"/>
            <a:ext cx="7072312" cy="12001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GB" dirty="0">
                <a:solidFill>
                  <a:schemeClr val="tx1"/>
                </a:solidFill>
                <a:latin typeface="Berlin Sans FB" pitchFamily="34" charset="0"/>
              </a:rPr>
              <a:t>The Domino Theory was that if North Vietnam won the war then Laos Cambodia and the rest of Asia will turn communist. America and south Vietnam did not wan to be communist and let it spread throughout Asia.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Documents and Settings\Owner.NAFEES\Local Settings\Temporary Internet Files\Content.IE5\BIJ6GBIF\MCj04104330000[1].wmf">
            <a:extLst>
              <a:ext uri="{FF2B5EF4-FFF2-40B4-BE49-F238E27FC236}">
                <a16:creationId xmlns:a16="http://schemas.microsoft.com/office/drawing/2014/main" id="{DF204BC1-209D-40C5-6525-BF3D0D711D2E}"/>
              </a:ext>
            </a:extLst>
          </p:cNvPr>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1000125" y="1285875"/>
            <a:ext cx="60007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5">
            <a:extLst>
              <a:ext uri="{FF2B5EF4-FFF2-40B4-BE49-F238E27FC236}">
                <a16:creationId xmlns:a16="http://schemas.microsoft.com/office/drawing/2014/main" id="{6BDB4B3D-7248-49C1-E4DA-CF349F3885C0}"/>
              </a:ext>
            </a:extLst>
          </p:cNvPr>
          <p:cNvSpPr>
            <a:spLocks noChangeArrowheads="1" noChangeShapeType="1" noTextEdit="1"/>
          </p:cNvSpPr>
          <p:nvPr/>
        </p:nvSpPr>
        <p:spPr bwMode="auto">
          <a:xfrm>
            <a:off x="755650" y="476250"/>
            <a:ext cx="7777163" cy="72072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FOR &amp; AGAINST OF THE WAR</a:t>
            </a:r>
          </a:p>
        </p:txBody>
      </p:sp>
      <p:sp>
        <p:nvSpPr>
          <p:cNvPr id="6148" name="Text Box 8">
            <a:extLst>
              <a:ext uri="{FF2B5EF4-FFF2-40B4-BE49-F238E27FC236}">
                <a16:creationId xmlns:a16="http://schemas.microsoft.com/office/drawing/2014/main" id="{1186886F-78C2-9641-650E-D41D4D6F0E90}"/>
              </a:ext>
            </a:extLst>
          </p:cNvPr>
          <p:cNvSpPr txBox="1">
            <a:spLocks noChangeArrowheads="1"/>
          </p:cNvSpPr>
          <p:nvPr/>
        </p:nvSpPr>
        <p:spPr bwMode="auto">
          <a:xfrm>
            <a:off x="250825" y="1700213"/>
            <a:ext cx="41052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u="sng">
                <a:solidFill>
                  <a:schemeClr val="bg1"/>
                </a:solidFill>
                <a:latin typeface="Berlin Sans FB" panose="020E0602020502020306" pitchFamily="34" charset="0"/>
              </a:rPr>
              <a:t>FOR:-</a:t>
            </a:r>
          </a:p>
          <a:p>
            <a:pPr eaLnBrk="1" hangingPunct="1">
              <a:buFontTx/>
              <a:buBlip>
                <a:blip r:embed="rId4"/>
              </a:buBlip>
            </a:pPr>
            <a:r>
              <a:rPr lang="en-GB" altLang="en-US">
                <a:solidFill>
                  <a:schemeClr val="bg1"/>
                </a:solidFill>
                <a:latin typeface="Berlin Sans FB" panose="020E0602020502020306" pitchFamily="34" charset="0"/>
              </a:rPr>
              <a:t> it’ll help South Vietnam</a:t>
            </a:r>
          </a:p>
          <a:p>
            <a:pPr eaLnBrk="1" hangingPunct="1">
              <a:buFontTx/>
              <a:buBlip>
                <a:blip r:embed="rId4"/>
              </a:buBlip>
            </a:pPr>
            <a:r>
              <a:rPr lang="en-GB" altLang="en-US">
                <a:solidFill>
                  <a:schemeClr val="bg1"/>
                </a:solidFill>
                <a:latin typeface="Berlin Sans FB" panose="020E0602020502020306" pitchFamily="34" charset="0"/>
              </a:rPr>
              <a:t>justice may be brought</a:t>
            </a:r>
          </a:p>
          <a:p>
            <a:pPr eaLnBrk="1" hangingPunct="1">
              <a:buFontTx/>
              <a:buBlip>
                <a:blip r:embed="rId4"/>
              </a:buBlip>
            </a:pPr>
            <a:r>
              <a:rPr lang="en-GB" altLang="en-US">
                <a:solidFill>
                  <a:schemeClr val="bg1"/>
                </a:solidFill>
                <a:latin typeface="Berlin Sans FB" panose="020E0602020502020306" pitchFamily="34" charset="0"/>
              </a:rPr>
              <a:t>There wont be any communism</a:t>
            </a:r>
          </a:p>
          <a:p>
            <a:pPr eaLnBrk="1" hangingPunct="1">
              <a:buFontTx/>
              <a:buBlip>
                <a:blip r:embed="rId4"/>
              </a:buBlip>
            </a:pPr>
            <a:r>
              <a:rPr lang="en-GB" altLang="en-US">
                <a:solidFill>
                  <a:schemeClr val="bg1"/>
                </a:solidFill>
                <a:latin typeface="Berlin Sans FB" panose="020E0602020502020306" pitchFamily="34" charset="0"/>
              </a:rPr>
              <a:t>The Domino Theory was that if south Vietnam  became communist then all the other Asian countries will become against.</a:t>
            </a:r>
          </a:p>
          <a:p>
            <a:pPr eaLnBrk="1" hangingPunct="1">
              <a:buFontTx/>
              <a:buBlip>
                <a:blip r:embed="rId4"/>
              </a:buBlip>
            </a:pPr>
            <a:r>
              <a:rPr lang="en-GB" altLang="en-US">
                <a:solidFill>
                  <a:schemeClr val="bg1"/>
                </a:solidFill>
                <a:latin typeface="Berlin Sans FB" panose="020E0602020502020306" pitchFamily="34" charset="0"/>
              </a:rPr>
              <a:t>The Americans had more weapons, machine guns, rockets, launchers, tanks and helicopters.</a:t>
            </a:r>
          </a:p>
          <a:p>
            <a:pPr eaLnBrk="1" hangingPunct="1">
              <a:buFontTx/>
              <a:buBlip>
                <a:blip r:embed="rId4"/>
              </a:buBlip>
            </a:pPr>
            <a:r>
              <a:rPr lang="en-GB" altLang="en-US">
                <a:solidFill>
                  <a:schemeClr val="bg1"/>
                </a:solidFill>
                <a:latin typeface="Berlin Sans FB" panose="020E0602020502020306" pitchFamily="34" charset="0"/>
              </a:rPr>
              <a:t>The war established peace and stability.</a:t>
            </a:r>
          </a:p>
          <a:p>
            <a:pPr eaLnBrk="1" hangingPunct="1">
              <a:spcBef>
                <a:spcPct val="50000"/>
              </a:spcBef>
            </a:pPr>
            <a:endParaRPr lang="en-GB" altLang="en-US">
              <a:solidFill>
                <a:schemeClr val="bg1"/>
              </a:solidFill>
              <a:latin typeface="Berlin Sans FB" panose="020E0602020502020306" pitchFamily="34" charset="0"/>
            </a:endParaRPr>
          </a:p>
        </p:txBody>
      </p:sp>
      <p:sp>
        <p:nvSpPr>
          <p:cNvPr id="6149" name="Text Box 9">
            <a:extLst>
              <a:ext uri="{FF2B5EF4-FFF2-40B4-BE49-F238E27FC236}">
                <a16:creationId xmlns:a16="http://schemas.microsoft.com/office/drawing/2014/main" id="{66115295-7142-396F-0C36-6FC4F10E85CA}"/>
              </a:ext>
            </a:extLst>
          </p:cNvPr>
          <p:cNvSpPr txBox="1">
            <a:spLocks noChangeArrowheads="1"/>
          </p:cNvSpPr>
          <p:nvPr/>
        </p:nvSpPr>
        <p:spPr bwMode="auto">
          <a:xfrm>
            <a:off x="4572000" y="1628775"/>
            <a:ext cx="410527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u="sng">
                <a:solidFill>
                  <a:schemeClr val="bg1"/>
                </a:solidFill>
                <a:latin typeface="Berlin Sans FB" panose="020E0602020502020306" pitchFamily="34" charset="0"/>
              </a:rPr>
              <a:t>AGAINST:-</a:t>
            </a:r>
          </a:p>
          <a:p>
            <a:pPr eaLnBrk="1" hangingPunct="1">
              <a:buFontTx/>
              <a:buBlip>
                <a:blip r:embed="rId4"/>
              </a:buBlip>
            </a:pPr>
            <a:r>
              <a:rPr lang="en-GB" altLang="en-US">
                <a:solidFill>
                  <a:schemeClr val="bg1"/>
                </a:solidFill>
                <a:latin typeface="Berlin Sans FB" panose="020E0602020502020306" pitchFamily="34" charset="0"/>
              </a:rPr>
              <a:t>Vietnam could fight for themselves</a:t>
            </a:r>
          </a:p>
          <a:p>
            <a:pPr eaLnBrk="1" hangingPunct="1">
              <a:buFontTx/>
              <a:buBlip>
                <a:blip r:embed="rId4"/>
              </a:buBlip>
            </a:pPr>
            <a:r>
              <a:rPr lang="en-GB" altLang="en-US">
                <a:solidFill>
                  <a:schemeClr val="bg1"/>
                </a:solidFill>
                <a:latin typeface="Berlin Sans FB" panose="020E0602020502020306" pitchFamily="34" charset="0"/>
              </a:rPr>
              <a:t>The U.S used napalm which killed 400 000 innocent civilians</a:t>
            </a:r>
          </a:p>
          <a:p>
            <a:pPr eaLnBrk="1" hangingPunct="1">
              <a:buFontTx/>
              <a:buBlip>
                <a:blip r:embed="rId4"/>
              </a:buBlip>
            </a:pPr>
            <a:r>
              <a:rPr lang="en-GB" altLang="en-US">
                <a:solidFill>
                  <a:schemeClr val="bg1"/>
                </a:solidFill>
                <a:latin typeface="Berlin Sans FB" panose="020E0602020502020306" pitchFamily="34" charset="0"/>
              </a:rPr>
              <a:t>No one in America supported the war as it used unnecessary force which massacred the whole village</a:t>
            </a:r>
          </a:p>
          <a:p>
            <a:pPr eaLnBrk="1" hangingPunct="1">
              <a:buFontTx/>
              <a:buBlip>
                <a:blip r:embed="rId4"/>
              </a:buBlip>
            </a:pPr>
            <a:r>
              <a:rPr lang="en-GB" altLang="en-US">
                <a:solidFill>
                  <a:schemeClr val="bg1"/>
                </a:solidFill>
                <a:latin typeface="Berlin Sans FB" panose="020E0602020502020306" pitchFamily="34" charset="0"/>
              </a:rPr>
              <a:t>William Kaylie  was responsible for the killing of loads of civilians. He was imprisoned for life.</a:t>
            </a:r>
          </a:p>
          <a:p>
            <a:pPr eaLnBrk="1" hangingPunct="1"/>
            <a:r>
              <a:rPr lang="en-GB" altLang="en-US">
                <a:solidFill>
                  <a:schemeClr val="bg1"/>
                </a:solidFill>
                <a:latin typeface="Berlin Sans FB" panose="020E0602020502020306" pitchFamily="34" charset="0"/>
              </a:rPr>
              <a:t> most of South Vietnam didn't support the U.S</a:t>
            </a:r>
          </a:p>
          <a:p>
            <a:pPr eaLnBrk="1" hangingPunct="1">
              <a:buFontTx/>
              <a:buBlip>
                <a:blip r:embed="rId4"/>
              </a:buBlip>
            </a:pPr>
            <a:r>
              <a:rPr lang="en-GB" altLang="en-US">
                <a:solidFill>
                  <a:schemeClr val="bg1"/>
                </a:solidFill>
                <a:latin typeface="Berlin Sans FB" panose="020E0602020502020306" pitchFamily="34" charset="0"/>
              </a:rPr>
              <a:t>Many Americans staged anti-war protest </a:t>
            </a:r>
            <a:endParaRPr lang="en-GB" altLang="en-US" u="sng">
              <a:solidFill>
                <a:schemeClr val="bg1"/>
              </a:solidFill>
              <a:latin typeface="Berlin Sans FB" panose="020E0602020502020306" pitchFamily="34" charset="0"/>
            </a:endParaRPr>
          </a:p>
          <a:p>
            <a:pPr eaLnBrk="1" hangingPunct="1"/>
            <a:endParaRPr lang="en-GB" altLang="en-US">
              <a:solidFill>
                <a:schemeClr val="bg1"/>
              </a:solidFill>
              <a:latin typeface="Berlin Sans FB" panose="020E0602020502020306" pitchFamily="34" charset="0"/>
            </a:endParaRPr>
          </a:p>
          <a:p>
            <a:pPr eaLnBrk="1" hangingPunct="1">
              <a:spcBef>
                <a:spcPct val="50000"/>
              </a:spcBef>
            </a:pPr>
            <a:endParaRPr lang="en-GB" altLang="en-US">
              <a:solidFill>
                <a:schemeClr val="bg1"/>
              </a:solidFill>
              <a:latin typeface="Berlin Sans FB" panose="020E0602020502020306"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protest">
            <a:extLst>
              <a:ext uri="{FF2B5EF4-FFF2-40B4-BE49-F238E27FC236}">
                <a16:creationId xmlns:a16="http://schemas.microsoft.com/office/drawing/2014/main" id="{CF08AA65-9750-D794-9ED7-63613587F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0"/>
            <a:ext cx="3671888" cy="29289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7171" name="WordArt 4">
            <a:extLst>
              <a:ext uri="{FF2B5EF4-FFF2-40B4-BE49-F238E27FC236}">
                <a16:creationId xmlns:a16="http://schemas.microsoft.com/office/drawing/2014/main" id="{218BE361-0183-2D5A-3127-E6B7F19000FD}"/>
              </a:ext>
            </a:extLst>
          </p:cNvPr>
          <p:cNvSpPr>
            <a:spLocks noChangeArrowheads="1" noChangeShapeType="1" noTextEdit="1"/>
          </p:cNvSpPr>
          <p:nvPr/>
        </p:nvSpPr>
        <p:spPr bwMode="auto">
          <a:xfrm>
            <a:off x="323850" y="260350"/>
            <a:ext cx="8208963" cy="129698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What was happening to U.S</a:t>
            </a:r>
          </a:p>
          <a:p>
            <a:pPr algn="ctr"/>
            <a:r>
              <a:rPr lang="en-GB" sz="3600" kern="10">
                <a:ln w="9525">
                  <a:solidFill>
                    <a:srgbClr val="000000"/>
                  </a:solidFill>
                  <a:round/>
                  <a:headEnd/>
                  <a:tailEnd/>
                </a:ln>
                <a:solidFill>
                  <a:srgbClr val="FFFFFF"/>
                </a:solidFill>
                <a:latin typeface="Berlin Sans FB" panose="020E0602020502020306" pitchFamily="34" charset="0"/>
              </a:rPr>
              <a:t> during the war?</a:t>
            </a:r>
          </a:p>
        </p:txBody>
      </p:sp>
      <p:sp>
        <p:nvSpPr>
          <p:cNvPr id="7172" name="Text Box 7">
            <a:extLst>
              <a:ext uri="{FF2B5EF4-FFF2-40B4-BE49-F238E27FC236}">
                <a16:creationId xmlns:a16="http://schemas.microsoft.com/office/drawing/2014/main" id="{B17BB4CE-8DDB-F820-347B-381692E5A275}"/>
              </a:ext>
            </a:extLst>
          </p:cNvPr>
          <p:cNvSpPr txBox="1">
            <a:spLocks noChangeArrowheads="1"/>
          </p:cNvSpPr>
          <p:nvPr/>
        </p:nvSpPr>
        <p:spPr bwMode="auto">
          <a:xfrm>
            <a:off x="4356100" y="1773238"/>
            <a:ext cx="4392613"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bg1"/>
                </a:solidFill>
                <a:latin typeface="Berlin Sans FB Demi" panose="020E0802020502020306" pitchFamily="34" charset="0"/>
              </a:rPr>
              <a:t>Hippie movement started on December 31</a:t>
            </a:r>
            <a:r>
              <a:rPr lang="en-GB" altLang="en-US" baseline="30000">
                <a:solidFill>
                  <a:schemeClr val="bg1"/>
                </a:solidFill>
                <a:latin typeface="Berlin Sans FB Demi" panose="020E0802020502020306" pitchFamily="34" charset="0"/>
              </a:rPr>
              <a:t>st</a:t>
            </a:r>
            <a:r>
              <a:rPr lang="en-GB" altLang="en-US">
                <a:solidFill>
                  <a:schemeClr val="bg1"/>
                </a:solidFill>
                <a:latin typeface="Berlin Sans FB Demi" panose="020E0802020502020306" pitchFamily="34" charset="0"/>
              </a:rPr>
              <a:t> .During the 1960’s 250 000 anti-war protestors gathered in Washington D.C.  It was the largest protest to occur during the Vietnam war. Many Americans where against the war in Vietnam mainly because 48 100 American soldiers died including 4 Students. They did not like the idea that America got involved in the Vietnam War. Thousands and Thousands of deaths occurred. Too many people died.</a:t>
            </a:r>
          </a:p>
        </p:txBody>
      </p:sp>
      <p:pic>
        <p:nvPicPr>
          <p:cNvPr id="7173" name="Picture 12" descr="MCj03491350000[1]">
            <a:extLst>
              <a:ext uri="{FF2B5EF4-FFF2-40B4-BE49-F238E27FC236}">
                <a16:creationId xmlns:a16="http://schemas.microsoft.com/office/drawing/2014/main" id="{941BBE93-74EB-1AF1-B2FE-3A50A797E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437063"/>
            <a:ext cx="1444625"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descr="MCj03558890000[1]">
            <a:extLst>
              <a:ext uri="{FF2B5EF4-FFF2-40B4-BE49-F238E27FC236}">
                <a16:creationId xmlns:a16="http://schemas.microsoft.com/office/drawing/2014/main" id="{081865AA-102D-EC71-14F8-2C6A92C2B167}"/>
              </a:ext>
            </a:extLst>
          </p:cNvPr>
          <p:cNvPicPr>
            <a:picLocks noChangeAspect="1" noChangeArrowheads="1"/>
          </p:cNvPicPr>
          <p:nvPr/>
        </p:nvPicPr>
        <p:blipFill>
          <a:blip r:embed="rId5">
            <a:lum bright="14000" contrast="-6000"/>
            <a:extLst>
              <a:ext uri="{28A0092B-C50C-407E-A947-70E740481C1C}">
                <a14:useLocalDpi xmlns:a14="http://schemas.microsoft.com/office/drawing/2010/main" val="0"/>
              </a:ext>
            </a:extLst>
          </a:blip>
          <a:srcRect/>
          <a:stretch>
            <a:fillRect/>
          </a:stretch>
        </p:blipFill>
        <p:spPr bwMode="auto">
          <a:xfrm>
            <a:off x="606425" y="4508500"/>
            <a:ext cx="1506538"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A88F79FE-E51D-9128-16DD-4E09BAC49A6C}"/>
              </a:ext>
            </a:extLst>
          </p:cNvPr>
          <p:cNvSpPr>
            <a:spLocks noGrp="1"/>
          </p:cNvSpPr>
          <p:nvPr>
            <p:ph idx="1"/>
          </p:nvPr>
        </p:nvSpPr>
        <p:spPr>
          <a:xfrm>
            <a:off x="4000500" y="1643063"/>
            <a:ext cx="5143500" cy="4525962"/>
          </a:xfrm>
        </p:spPr>
        <p:txBody>
          <a:bodyPr/>
          <a:lstStyle/>
          <a:p>
            <a:pPr eaLnBrk="1" hangingPunct="1">
              <a:buFontTx/>
              <a:buBlip>
                <a:blip r:embed="rId3"/>
              </a:buBlip>
            </a:pPr>
            <a:r>
              <a:rPr lang="en-GB" altLang="en-US" sz="2400">
                <a:solidFill>
                  <a:schemeClr val="bg1"/>
                </a:solidFill>
                <a:latin typeface="Berlin Sans FB Demi" panose="020E0802020502020306" pitchFamily="34" charset="0"/>
              </a:rPr>
              <a:t> Most of the Weapons used were:</a:t>
            </a:r>
          </a:p>
          <a:p>
            <a:pPr eaLnBrk="1" hangingPunct="1">
              <a:buFontTx/>
              <a:buBlip>
                <a:blip r:embed="rId3"/>
              </a:buBlip>
            </a:pPr>
            <a:r>
              <a:rPr lang="en-GB" altLang="en-US" sz="2400">
                <a:solidFill>
                  <a:schemeClr val="bg1"/>
                </a:solidFill>
                <a:latin typeface="Berlin Sans FB Demi" panose="020E0802020502020306" pitchFamily="34" charset="0"/>
              </a:rPr>
              <a:t>Grenades</a:t>
            </a:r>
          </a:p>
          <a:p>
            <a:pPr eaLnBrk="1" hangingPunct="1">
              <a:buFontTx/>
              <a:buBlip>
                <a:blip r:embed="rId3"/>
              </a:buBlip>
            </a:pPr>
            <a:r>
              <a:rPr lang="en-GB" altLang="en-US" sz="2400">
                <a:solidFill>
                  <a:schemeClr val="bg1"/>
                </a:solidFill>
                <a:latin typeface="Berlin Sans FB Demi" panose="020E0802020502020306" pitchFamily="34" charset="0"/>
              </a:rPr>
              <a:t>Rifles </a:t>
            </a:r>
          </a:p>
          <a:p>
            <a:pPr eaLnBrk="1" hangingPunct="1">
              <a:buFontTx/>
              <a:buBlip>
                <a:blip r:embed="rId3"/>
              </a:buBlip>
            </a:pPr>
            <a:r>
              <a:rPr lang="en-GB" altLang="en-US" sz="2400">
                <a:solidFill>
                  <a:schemeClr val="bg1"/>
                </a:solidFill>
                <a:latin typeface="Berlin Sans FB Demi" panose="020E0802020502020306" pitchFamily="34" charset="0"/>
              </a:rPr>
              <a:t>Rocket launcher</a:t>
            </a:r>
          </a:p>
          <a:p>
            <a:pPr eaLnBrk="1" hangingPunct="1">
              <a:buFontTx/>
              <a:buBlip>
                <a:blip r:embed="rId3"/>
              </a:buBlip>
            </a:pPr>
            <a:r>
              <a:rPr lang="en-GB" altLang="en-US" sz="2400">
                <a:solidFill>
                  <a:schemeClr val="bg1"/>
                </a:solidFill>
                <a:latin typeface="Berlin Sans FB Demi" panose="020E0802020502020306" pitchFamily="34" charset="0"/>
              </a:rPr>
              <a:t>Machine guns</a:t>
            </a:r>
          </a:p>
          <a:p>
            <a:pPr eaLnBrk="1" hangingPunct="1">
              <a:buFontTx/>
              <a:buBlip>
                <a:blip r:embed="rId3"/>
              </a:buBlip>
            </a:pPr>
            <a:r>
              <a:rPr lang="en-GB" altLang="en-US" sz="2400">
                <a:solidFill>
                  <a:schemeClr val="bg1"/>
                </a:solidFill>
                <a:latin typeface="Berlin Sans FB Demi" panose="020E0802020502020306" pitchFamily="34" charset="0"/>
              </a:rPr>
              <a:t>Napalm </a:t>
            </a:r>
          </a:p>
          <a:p>
            <a:pPr eaLnBrk="1" hangingPunct="1">
              <a:buFontTx/>
              <a:buBlip>
                <a:blip r:embed="rId3"/>
              </a:buBlip>
            </a:pPr>
            <a:r>
              <a:rPr lang="en-GB" altLang="en-US" sz="2400">
                <a:solidFill>
                  <a:schemeClr val="bg1"/>
                </a:solidFill>
                <a:latin typeface="Berlin Sans FB Demi" panose="020E0802020502020306" pitchFamily="34" charset="0"/>
              </a:rPr>
              <a:t>Tanks</a:t>
            </a:r>
          </a:p>
          <a:p>
            <a:pPr eaLnBrk="1" hangingPunct="1">
              <a:buFontTx/>
              <a:buBlip>
                <a:blip r:embed="rId3"/>
              </a:buBlip>
            </a:pPr>
            <a:r>
              <a:rPr lang="en-GB" altLang="en-US" sz="2400">
                <a:solidFill>
                  <a:schemeClr val="bg1"/>
                </a:solidFill>
                <a:latin typeface="Berlin Sans FB Demi" panose="020E0802020502020306" pitchFamily="34" charset="0"/>
              </a:rPr>
              <a:t>ETC</a:t>
            </a:r>
          </a:p>
          <a:p>
            <a:pPr eaLnBrk="1" hangingPunct="1">
              <a:buFontTx/>
              <a:buNone/>
            </a:pPr>
            <a:endParaRPr lang="en-US" altLang="en-US">
              <a:solidFill>
                <a:schemeClr val="bg1"/>
              </a:solidFill>
              <a:latin typeface="Century Gothic" panose="020B0502020202020204" pitchFamily="34" charset="0"/>
            </a:endParaRPr>
          </a:p>
        </p:txBody>
      </p:sp>
      <p:sp>
        <p:nvSpPr>
          <p:cNvPr id="8195" name="WordArt 2">
            <a:extLst>
              <a:ext uri="{FF2B5EF4-FFF2-40B4-BE49-F238E27FC236}">
                <a16:creationId xmlns:a16="http://schemas.microsoft.com/office/drawing/2014/main" id="{9BB132D5-7487-D6A7-DA72-F3FA154771B2}"/>
              </a:ext>
            </a:extLst>
          </p:cNvPr>
          <p:cNvSpPr>
            <a:spLocks noChangeArrowheads="1" noChangeShapeType="1" noTextEdit="1"/>
          </p:cNvSpPr>
          <p:nvPr/>
        </p:nvSpPr>
        <p:spPr bwMode="auto">
          <a:xfrm>
            <a:off x="785813" y="428625"/>
            <a:ext cx="7215187" cy="78581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What Weapons were used?</a:t>
            </a:r>
          </a:p>
        </p:txBody>
      </p:sp>
      <p:pic>
        <p:nvPicPr>
          <p:cNvPr id="8196" name="Picture 7">
            <a:extLst>
              <a:ext uri="{FF2B5EF4-FFF2-40B4-BE49-F238E27FC236}">
                <a16:creationId xmlns:a16="http://schemas.microsoft.com/office/drawing/2014/main" id="{AAFA7825-5B1A-E396-945E-B9351283A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3000375"/>
            <a:ext cx="182721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a:extLst>
              <a:ext uri="{FF2B5EF4-FFF2-40B4-BE49-F238E27FC236}">
                <a16:creationId xmlns:a16="http://schemas.microsoft.com/office/drawing/2014/main" id="{C2663999-0AC0-090B-7B53-0A4145C4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643438"/>
            <a:ext cx="1936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http://www.vhfcn.org/pics/huey1.jpg">
            <a:extLst>
              <a:ext uri="{FF2B5EF4-FFF2-40B4-BE49-F238E27FC236}">
                <a16:creationId xmlns:a16="http://schemas.microsoft.com/office/drawing/2014/main" id="{5C947931-D1B1-C585-3CE0-EF4884107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3688" y="4143375"/>
            <a:ext cx="22336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a:extLst>
              <a:ext uri="{FF2B5EF4-FFF2-40B4-BE49-F238E27FC236}">
                <a16:creationId xmlns:a16="http://schemas.microsoft.com/office/drawing/2014/main" id="{1C9C1DA9-2F3A-5DAF-939D-3A6F3FE393C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25" y="1143000"/>
            <a:ext cx="10953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a:extLst>
              <a:ext uri="{FF2B5EF4-FFF2-40B4-BE49-F238E27FC236}">
                <a16:creationId xmlns:a16="http://schemas.microsoft.com/office/drawing/2014/main" id="{E14C0C8E-4F91-DFF1-77FC-84F52325BD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61111"/>
          <a:stretch>
            <a:fillRect/>
          </a:stretch>
        </p:blipFill>
        <p:spPr bwMode="auto">
          <a:xfrm>
            <a:off x="2571750" y="5643563"/>
            <a:ext cx="47148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a:extLst>
              <a:ext uri="{FF2B5EF4-FFF2-40B4-BE49-F238E27FC236}">
                <a16:creationId xmlns:a16="http://schemas.microsoft.com/office/drawing/2014/main" id="{CA939475-2A66-19AC-4C53-1D7D1D69258B}"/>
              </a:ext>
            </a:extLst>
          </p:cNvPr>
          <p:cNvSpPr txBox="1">
            <a:spLocks noChangeArrowheads="1"/>
          </p:cNvSpPr>
          <p:nvPr/>
        </p:nvSpPr>
        <p:spPr bwMode="auto">
          <a:xfrm>
            <a:off x="357188" y="428625"/>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latin typeface="Century Gothic" panose="020B0502020202020204" pitchFamily="34" charset="0"/>
            </a:endParaRPr>
          </a:p>
        </p:txBody>
      </p:sp>
      <p:sp>
        <p:nvSpPr>
          <p:cNvPr id="9219" name="WordArt 4">
            <a:extLst>
              <a:ext uri="{FF2B5EF4-FFF2-40B4-BE49-F238E27FC236}">
                <a16:creationId xmlns:a16="http://schemas.microsoft.com/office/drawing/2014/main" id="{37A83AC1-2697-3986-3113-908BD7750FF0}"/>
              </a:ext>
            </a:extLst>
          </p:cNvPr>
          <p:cNvSpPr>
            <a:spLocks noChangeArrowheads="1" noChangeShapeType="1" noTextEdit="1"/>
          </p:cNvSpPr>
          <p:nvPr/>
        </p:nvSpPr>
        <p:spPr bwMode="auto">
          <a:xfrm>
            <a:off x="714375" y="428625"/>
            <a:ext cx="7786688" cy="785813"/>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Was there a chance of success?</a:t>
            </a:r>
          </a:p>
        </p:txBody>
      </p:sp>
      <p:sp>
        <p:nvSpPr>
          <p:cNvPr id="5" name="TextBox 4">
            <a:extLst>
              <a:ext uri="{FF2B5EF4-FFF2-40B4-BE49-F238E27FC236}">
                <a16:creationId xmlns:a16="http://schemas.microsoft.com/office/drawing/2014/main" id="{73F92A10-D211-957B-608A-63539405B1ED}"/>
              </a:ext>
            </a:extLst>
          </p:cNvPr>
          <p:cNvSpPr txBox="1"/>
          <p:nvPr/>
        </p:nvSpPr>
        <p:spPr>
          <a:xfrm>
            <a:off x="357188" y="1714500"/>
            <a:ext cx="4071937" cy="3138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GB" u="sng">
                <a:solidFill>
                  <a:srgbClr val="FFFFFF"/>
                </a:solidFill>
                <a:latin typeface="Berlin Sans FB" pitchFamily="34" charset="0"/>
              </a:rPr>
              <a:t>FOR:-</a:t>
            </a:r>
          </a:p>
          <a:p>
            <a:pPr>
              <a:defRPr/>
            </a:pPr>
            <a:r>
              <a:rPr lang="en-GB">
                <a:solidFill>
                  <a:srgbClr val="FFFFFF"/>
                </a:solidFill>
                <a:latin typeface="Berlin Sans FB" pitchFamily="34" charset="0"/>
              </a:rPr>
              <a:t>American troops in Vietnam had vastly superior weapons than the Vietcong. American soldiers had machine guns and were supported by tanks and helicopters. They had napalm which was a type of petroleum jelly which burns the skin. The Americans used this to burn down all of the jungles and see where the guerrillas were hiding.</a:t>
            </a:r>
            <a:endParaRPr lang="en-US">
              <a:solidFill>
                <a:srgbClr val="FFFFFF"/>
              </a:solidFill>
              <a:latin typeface="Berlin Sans FB" pitchFamily="34" charset="0"/>
            </a:endParaRPr>
          </a:p>
          <a:p>
            <a:pPr>
              <a:defRPr/>
            </a:pPr>
            <a:endParaRPr lang="en-GB">
              <a:solidFill>
                <a:srgbClr val="FFFFFF"/>
              </a:solidFill>
              <a:latin typeface="Berlin Sans FB" pitchFamily="34" charset="0"/>
            </a:endParaRPr>
          </a:p>
        </p:txBody>
      </p:sp>
      <p:sp>
        <p:nvSpPr>
          <p:cNvPr id="6" name="TextBox 5">
            <a:extLst>
              <a:ext uri="{FF2B5EF4-FFF2-40B4-BE49-F238E27FC236}">
                <a16:creationId xmlns:a16="http://schemas.microsoft.com/office/drawing/2014/main" id="{ED96C80D-5448-2B7E-A64A-B2D28FC0BE3A}"/>
              </a:ext>
            </a:extLst>
          </p:cNvPr>
          <p:cNvSpPr txBox="1"/>
          <p:nvPr/>
        </p:nvSpPr>
        <p:spPr>
          <a:xfrm>
            <a:off x="4786313" y="1714500"/>
            <a:ext cx="4071937" cy="3413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GB" u="sng">
                <a:solidFill>
                  <a:srgbClr val="FFFFFF"/>
                </a:solidFill>
                <a:latin typeface="Berlin Sans FB" pitchFamily="34" charset="0"/>
              </a:rPr>
              <a:t>Against:-</a:t>
            </a:r>
          </a:p>
          <a:p>
            <a:pPr>
              <a:defRPr/>
            </a:pPr>
            <a:r>
              <a:rPr lang="en-GB">
                <a:solidFill>
                  <a:srgbClr val="FFFFFF"/>
                </a:solidFill>
                <a:latin typeface="Berlin Sans FB" pitchFamily="34" charset="0"/>
              </a:rPr>
              <a:t>America couldn't find the guerrillas  because they were really good at blending inn with everyone. The Americans couldn’t  tell if they guerrillas were  normally civilians. They were always ready to ambush them. Also the people in south Vietnam would not tell the American troops were the guerrillas were hiding. </a:t>
            </a:r>
          </a:p>
          <a:p>
            <a:pPr>
              <a:defRPr/>
            </a:pPr>
            <a:endParaRPr lang="en-GB">
              <a:solidFill>
                <a:srgbClr val="FFFFFF"/>
              </a:solidFill>
              <a:latin typeface="Berlin Sans FB" pitchFamily="34" charset="0"/>
            </a:endParaRPr>
          </a:p>
          <a:p>
            <a:pPr>
              <a:defRPr/>
            </a:pPr>
            <a:endParaRPr lang="en-US">
              <a:solidFill>
                <a:srgbClr val="FFFFFF"/>
              </a:solidFill>
              <a:latin typeface="Berlin Sans FB"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4D3DB407-6544-F8FB-405B-49EBE674FFAE}"/>
              </a:ext>
            </a:extLst>
          </p:cNvPr>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2786050" y="1500174"/>
            <a:ext cx="3657613" cy="4653452"/>
          </a:xfrm>
          <a:prstGeom prst="rect">
            <a:avLst/>
          </a:prstGeom>
          <a:noFill/>
          <a:ln w="9525">
            <a:noFill/>
            <a:miter lim="800000"/>
            <a:headEnd/>
            <a:tailEnd/>
          </a:ln>
        </p:spPr>
      </p:pic>
      <p:sp>
        <p:nvSpPr>
          <p:cNvPr id="10243" name="Content Placeholder 2">
            <a:extLst>
              <a:ext uri="{FF2B5EF4-FFF2-40B4-BE49-F238E27FC236}">
                <a16:creationId xmlns:a16="http://schemas.microsoft.com/office/drawing/2014/main" id="{7C01679D-792A-65AC-ACEA-A787E97B8BE7}"/>
              </a:ext>
            </a:extLst>
          </p:cNvPr>
          <p:cNvSpPr>
            <a:spLocks noGrp="1"/>
          </p:cNvSpPr>
          <p:nvPr>
            <p:ph idx="1"/>
          </p:nvPr>
        </p:nvSpPr>
        <p:spPr>
          <a:xfrm>
            <a:off x="428625" y="1643063"/>
            <a:ext cx="8229600" cy="4525962"/>
          </a:xfrm>
        </p:spPr>
        <p:txBody>
          <a:bodyPr/>
          <a:lstStyle/>
          <a:p>
            <a:pPr eaLnBrk="1" hangingPunct="1">
              <a:buFontTx/>
              <a:buNone/>
            </a:pPr>
            <a:r>
              <a:rPr lang="en-US" altLang="en-US" sz="2400">
                <a:solidFill>
                  <a:schemeClr val="bg1"/>
                </a:solidFill>
                <a:latin typeface="Berlin Sans FB" panose="020E0602020502020306" pitchFamily="34" charset="0"/>
              </a:rPr>
              <a:t>The Vietnam War caused the breakdown of many families and also a breakdown of the Vietnamese culture. Thousands upon thousands of children were orphaned during the war and ended up either in orphanages or on the streets without a home. </a:t>
            </a:r>
          </a:p>
          <a:p>
            <a:pPr eaLnBrk="1" hangingPunct="1">
              <a:buFontTx/>
              <a:buNone/>
            </a:pPr>
            <a:r>
              <a:rPr lang="en-GB" altLang="en-US" sz="2400">
                <a:solidFill>
                  <a:schemeClr val="bg1"/>
                </a:solidFill>
                <a:latin typeface="Berlin Sans FB" panose="020E0602020502020306" pitchFamily="34" charset="0"/>
              </a:rPr>
              <a:t>Napalm was used and it caused a mass number of damage to the plants and the jungles itself. </a:t>
            </a:r>
          </a:p>
          <a:p>
            <a:pPr eaLnBrk="1" hangingPunct="1">
              <a:buFontTx/>
              <a:buNone/>
            </a:pPr>
            <a:r>
              <a:rPr lang="en-GB" altLang="en-US" sz="2400">
                <a:solidFill>
                  <a:schemeClr val="bg1"/>
                </a:solidFill>
                <a:latin typeface="Berlin Sans FB" panose="020E0602020502020306" pitchFamily="34" charset="0"/>
              </a:rPr>
              <a:t>Napalm also caused damage to the skin and it burned many innocent people during the war.</a:t>
            </a:r>
          </a:p>
          <a:p>
            <a:pPr eaLnBrk="1" hangingPunct="1">
              <a:buFontTx/>
              <a:buNone/>
            </a:pPr>
            <a:endParaRPr lang="en-US" altLang="en-US" sz="2800">
              <a:solidFill>
                <a:schemeClr val="bg1"/>
              </a:solidFill>
            </a:endParaRPr>
          </a:p>
        </p:txBody>
      </p:sp>
      <p:sp>
        <p:nvSpPr>
          <p:cNvPr id="10244" name="WordArt 3">
            <a:extLst>
              <a:ext uri="{FF2B5EF4-FFF2-40B4-BE49-F238E27FC236}">
                <a16:creationId xmlns:a16="http://schemas.microsoft.com/office/drawing/2014/main" id="{956FFB50-942B-26B9-70AA-770730DCF8AB}"/>
              </a:ext>
            </a:extLst>
          </p:cNvPr>
          <p:cNvSpPr>
            <a:spLocks noChangeArrowheads="1" noChangeShapeType="1" noTextEdit="1"/>
          </p:cNvSpPr>
          <p:nvPr/>
        </p:nvSpPr>
        <p:spPr bwMode="auto">
          <a:xfrm>
            <a:off x="642938" y="428625"/>
            <a:ext cx="8215312" cy="9429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Berlin Sans FB" panose="020E0602020502020306" pitchFamily="34" charset="0"/>
              </a:rPr>
              <a:t>What are the effects of the Vietnam War?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981</Words>
  <Application>Microsoft Office PowerPoint</Application>
  <PresentationFormat>On-screen Show (4:3)</PresentationFormat>
  <Paragraphs>61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Berlin Sans FB</vt:lpstr>
      <vt:lpstr>Berlin Sans FB Demi</vt:lpstr>
      <vt:lpstr>Century Gothic</vt:lpstr>
      <vt:lpstr>Default Design</vt:lpstr>
      <vt:lpstr>PowerPoint Presentation</vt:lpstr>
      <vt:lpstr>What is a just war?</vt:lpstr>
      <vt:lpstr>Introduction</vt:lpstr>
      <vt:lpstr>PowerPoint Presentation</vt:lpstr>
      <vt:lpstr>PowerPoint Presentation</vt:lpstr>
      <vt:lpstr>PowerPoint Presentation</vt:lpstr>
      <vt:lpstr>PowerPoint Presentation</vt:lpstr>
      <vt:lpstr>PowerPoint Presentation</vt:lpstr>
      <vt:lpstr>PowerPoint Presentation</vt:lpstr>
      <vt:lpstr>Deaths During the War</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ud0059</dc:creator>
  <cp:lastModifiedBy>Nayan GRIFFITHS</cp:lastModifiedBy>
  <cp:revision>36</cp:revision>
  <dcterms:created xsi:type="dcterms:W3CDTF">2009-06-10T10:19:51Z</dcterms:created>
  <dcterms:modified xsi:type="dcterms:W3CDTF">2023-06-06T10:58:24Z</dcterms:modified>
</cp:coreProperties>
</file>